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omments/comment1.xml" ContentType="application/vnd.openxmlformats-officedocument.presentationml.comments+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51"/>
  </p:notesMasterIdLst>
  <p:handoutMasterIdLst>
    <p:handoutMasterId r:id="rId52"/>
  </p:handoutMasterIdLst>
  <p:sldIdLst>
    <p:sldId id="346" r:id="rId2"/>
    <p:sldId id="347" r:id="rId3"/>
    <p:sldId id="348" r:id="rId4"/>
    <p:sldId id="349" r:id="rId5"/>
    <p:sldId id="350" r:id="rId6"/>
    <p:sldId id="351" r:id="rId7"/>
    <p:sldId id="352" r:id="rId8"/>
    <p:sldId id="298" r:id="rId9"/>
    <p:sldId id="318" r:id="rId10"/>
    <p:sldId id="363" r:id="rId11"/>
    <p:sldId id="366" r:id="rId12"/>
    <p:sldId id="319" r:id="rId13"/>
    <p:sldId id="299" r:id="rId14"/>
    <p:sldId id="365" r:id="rId15"/>
    <p:sldId id="323" r:id="rId16"/>
    <p:sldId id="360" r:id="rId17"/>
    <p:sldId id="361" r:id="rId18"/>
    <p:sldId id="364" r:id="rId19"/>
    <p:sldId id="367" r:id="rId20"/>
    <p:sldId id="314" r:id="rId21"/>
    <p:sldId id="320" r:id="rId22"/>
    <p:sldId id="315" r:id="rId23"/>
    <p:sldId id="310" r:id="rId24"/>
    <p:sldId id="311" r:id="rId25"/>
    <p:sldId id="312" r:id="rId26"/>
    <p:sldId id="313" r:id="rId27"/>
    <p:sldId id="325" r:id="rId28"/>
    <p:sldId id="335" r:id="rId29"/>
    <p:sldId id="336" r:id="rId30"/>
    <p:sldId id="333" r:id="rId31"/>
    <p:sldId id="337" r:id="rId32"/>
    <p:sldId id="338" r:id="rId33"/>
    <p:sldId id="339" r:id="rId34"/>
    <p:sldId id="340" r:id="rId35"/>
    <p:sldId id="343" r:id="rId36"/>
    <p:sldId id="370" r:id="rId37"/>
    <p:sldId id="327" r:id="rId38"/>
    <p:sldId id="342" r:id="rId39"/>
    <p:sldId id="371" r:id="rId40"/>
    <p:sldId id="357" r:id="rId41"/>
    <p:sldId id="373" r:id="rId42"/>
    <p:sldId id="374" r:id="rId43"/>
    <p:sldId id="368" r:id="rId44"/>
    <p:sldId id="369" r:id="rId45"/>
    <p:sldId id="375" r:id="rId46"/>
    <p:sldId id="309" r:id="rId47"/>
    <p:sldId id="354" r:id="rId48"/>
    <p:sldId id="355" r:id="rId49"/>
    <p:sldId id="356" r:id="rId50"/>
  </p:sldIdLst>
  <p:sldSz cx="9144000" cy="6858000" type="screen4x3"/>
  <p:notesSz cx="6858000" cy="9144000"/>
  <p:defaultTextStyle>
    <a:defPPr>
      <a:defRPr lang="en-US"/>
    </a:defPPr>
    <a:lvl1pPr algn="l" rtl="0" eaLnBrk="0" fontAlgn="base" hangingPunct="0">
      <a:spcBef>
        <a:spcPct val="0"/>
      </a:spcBef>
      <a:spcAft>
        <a:spcPct val="0"/>
      </a:spcAft>
      <a:defRPr kern="1200">
        <a:solidFill>
          <a:schemeClr val="tx1"/>
        </a:solidFill>
        <a:latin typeface="Arial" charset="0"/>
        <a:ea typeface="ＭＳ Ｐゴシック" charset="0"/>
        <a:cs typeface="+mn-cs"/>
      </a:defRPr>
    </a:lvl1pPr>
    <a:lvl2pPr marL="457200" algn="l" rtl="0" eaLnBrk="0" fontAlgn="base" hangingPunct="0">
      <a:spcBef>
        <a:spcPct val="0"/>
      </a:spcBef>
      <a:spcAft>
        <a:spcPct val="0"/>
      </a:spcAft>
      <a:defRPr kern="1200">
        <a:solidFill>
          <a:schemeClr val="tx1"/>
        </a:solidFill>
        <a:latin typeface="Arial" charset="0"/>
        <a:ea typeface="ＭＳ Ｐゴシック" charset="0"/>
        <a:cs typeface="+mn-cs"/>
      </a:defRPr>
    </a:lvl2pPr>
    <a:lvl3pPr marL="914400" algn="l" rtl="0" eaLnBrk="0" fontAlgn="base" hangingPunct="0">
      <a:spcBef>
        <a:spcPct val="0"/>
      </a:spcBef>
      <a:spcAft>
        <a:spcPct val="0"/>
      </a:spcAft>
      <a:defRPr kern="1200">
        <a:solidFill>
          <a:schemeClr val="tx1"/>
        </a:solidFill>
        <a:latin typeface="Arial" charset="0"/>
        <a:ea typeface="ＭＳ Ｐゴシック" charset="0"/>
        <a:cs typeface="+mn-cs"/>
      </a:defRPr>
    </a:lvl3pPr>
    <a:lvl4pPr marL="1371600" algn="l" rtl="0" eaLnBrk="0" fontAlgn="base" hangingPunct="0">
      <a:spcBef>
        <a:spcPct val="0"/>
      </a:spcBef>
      <a:spcAft>
        <a:spcPct val="0"/>
      </a:spcAft>
      <a:defRPr kern="1200">
        <a:solidFill>
          <a:schemeClr val="tx1"/>
        </a:solidFill>
        <a:latin typeface="Arial" charset="0"/>
        <a:ea typeface="ＭＳ Ｐゴシック" charset="0"/>
        <a:cs typeface="+mn-cs"/>
      </a:defRPr>
    </a:lvl4pPr>
    <a:lvl5pPr marL="1828800" algn="l" rtl="0" eaLnBrk="0" fontAlgn="base" hangingPunct="0">
      <a:spcBef>
        <a:spcPct val="0"/>
      </a:spcBef>
      <a:spcAft>
        <a:spcPct val="0"/>
      </a:spcAft>
      <a:defRPr kern="1200">
        <a:solidFill>
          <a:schemeClr val="tx1"/>
        </a:solidFill>
        <a:latin typeface="Arial" charset="0"/>
        <a:ea typeface="ＭＳ Ｐゴシック" charset="0"/>
        <a:cs typeface="+mn-cs"/>
      </a:defRPr>
    </a:lvl5pPr>
    <a:lvl6pPr marL="2286000" algn="l" defTabSz="457200" rtl="0" eaLnBrk="1" latinLnBrk="0" hangingPunct="1">
      <a:defRPr kern="1200">
        <a:solidFill>
          <a:schemeClr val="tx1"/>
        </a:solidFill>
        <a:latin typeface="Arial" charset="0"/>
        <a:ea typeface="ＭＳ Ｐゴシック" charset="0"/>
        <a:cs typeface="+mn-cs"/>
      </a:defRPr>
    </a:lvl6pPr>
    <a:lvl7pPr marL="2743200" algn="l" defTabSz="457200" rtl="0" eaLnBrk="1" latinLnBrk="0" hangingPunct="1">
      <a:defRPr kern="1200">
        <a:solidFill>
          <a:schemeClr val="tx1"/>
        </a:solidFill>
        <a:latin typeface="Arial" charset="0"/>
        <a:ea typeface="ＭＳ Ｐゴシック" charset="0"/>
        <a:cs typeface="+mn-cs"/>
      </a:defRPr>
    </a:lvl7pPr>
    <a:lvl8pPr marL="3200400" algn="l" defTabSz="457200" rtl="0" eaLnBrk="1" latinLnBrk="0" hangingPunct="1">
      <a:defRPr kern="1200">
        <a:solidFill>
          <a:schemeClr val="tx1"/>
        </a:solidFill>
        <a:latin typeface="Arial" charset="0"/>
        <a:ea typeface="ＭＳ Ｐゴシック" charset="0"/>
        <a:cs typeface="+mn-cs"/>
      </a:defRPr>
    </a:lvl8pPr>
    <a:lvl9pPr marL="3657600" algn="l" defTabSz="457200" rtl="0" eaLnBrk="1" latinLnBrk="0" hangingPunct="1">
      <a:defRPr kern="1200">
        <a:solidFill>
          <a:schemeClr val="tx1"/>
        </a:solidFill>
        <a:latin typeface="Arial" charset="0"/>
        <a:ea typeface="ＭＳ Ｐゴシック" charset="0"/>
        <a:cs typeface="+mn-cs"/>
      </a:defRPr>
    </a:lvl9pPr>
  </p:defaultTextStyle>
  <p:extLst>
    <p:ext uri="{521415D9-36F7-43E2-AB2F-B90AF26B5E84}">
      <p14:sectionLst xmlns:p14="http://schemas.microsoft.com/office/powerpoint/2010/main">
        <p14:section name="Default Section" id="{5923098C-9E34-C74E-8A9E-241F57D543AC}">
          <p14:sldIdLst>
            <p14:sldId id="346"/>
            <p14:sldId id="347"/>
            <p14:sldId id="348"/>
            <p14:sldId id="349"/>
            <p14:sldId id="350"/>
            <p14:sldId id="351"/>
            <p14:sldId id="352"/>
          </p14:sldIdLst>
        </p14:section>
        <p14:section name="Main" id="{B92D544C-2E07-B447-84D1-BBFFD6B7D6CC}">
          <p14:sldIdLst>
            <p14:sldId id="298"/>
            <p14:sldId id="318"/>
            <p14:sldId id="363"/>
            <p14:sldId id="366"/>
            <p14:sldId id="319"/>
            <p14:sldId id="299"/>
            <p14:sldId id="365"/>
            <p14:sldId id="323"/>
            <p14:sldId id="360"/>
            <p14:sldId id="361"/>
            <p14:sldId id="364"/>
            <p14:sldId id="367"/>
            <p14:sldId id="314"/>
            <p14:sldId id="320"/>
            <p14:sldId id="315"/>
            <p14:sldId id="310"/>
            <p14:sldId id="311"/>
            <p14:sldId id="312"/>
            <p14:sldId id="313"/>
            <p14:sldId id="325"/>
            <p14:sldId id="335"/>
            <p14:sldId id="336"/>
            <p14:sldId id="333"/>
            <p14:sldId id="337"/>
            <p14:sldId id="338"/>
            <p14:sldId id="339"/>
            <p14:sldId id="340"/>
            <p14:sldId id="343"/>
            <p14:sldId id="370"/>
            <p14:sldId id="327"/>
            <p14:sldId id="342"/>
            <p14:sldId id="371"/>
            <p14:sldId id="357"/>
            <p14:sldId id="373"/>
            <p14:sldId id="374"/>
            <p14:sldId id="368"/>
            <p14:sldId id="369"/>
            <p14:sldId id="375"/>
            <p14:sldId id="309"/>
          </p14:sldIdLst>
        </p14:section>
        <p14:section name="References" id="{850ACD7E-60D2-E64B-B812-408A1CF3DAAB}">
          <p14:sldIdLst>
            <p14:sldId id="354"/>
          </p14:sldIdLst>
        </p14:section>
        <p14:section name="Backmatter" id="{2AAB8219-E30F-234F-8E40-8091A680CB67}">
          <p14:sldIdLst>
            <p14:sldId id="355"/>
            <p14:sldId id="356"/>
          </p14:sldIdLst>
        </p14:section>
      </p14:sectionLst>
    </p:ex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Office User" initials="Office" lastIdx="1"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CC0000"/>
    <a:srgbClr val="008000"/>
    <a:srgbClr val="33CC33"/>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222" autoAdjust="0"/>
    <p:restoredTop sz="86219" autoAdjust="0"/>
  </p:normalViewPr>
  <p:slideViewPr>
    <p:cSldViewPr>
      <p:cViewPr>
        <p:scale>
          <a:sx n="66" d="100"/>
          <a:sy n="66" d="100"/>
        </p:scale>
        <p:origin x="-927" y="-257"/>
      </p:cViewPr>
      <p:guideLst>
        <p:guide orient="horz" pos="2160"/>
        <p:guide pos="2880"/>
      </p:guideLst>
    </p:cSldViewPr>
  </p:slideViewPr>
  <p:outlineViewPr>
    <p:cViewPr>
      <p:scale>
        <a:sx n="55" d="100"/>
        <a:sy n="55" d="100"/>
      </p:scale>
      <p:origin x="0" y="36140"/>
    </p:cViewPr>
    <p:sldLst>
      <p:sld r:id="rId1" collapse="1"/>
    </p:sldLst>
  </p:outlineViewPr>
  <p:notesTextViewPr>
    <p:cViewPr>
      <p:scale>
        <a:sx n="100" d="100"/>
        <a:sy n="100" d="100"/>
      </p:scale>
      <p:origin x="0" y="0"/>
    </p:cViewPr>
  </p:notesTextViewPr>
  <p:sorterViewPr>
    <p:cViewPr>
      <p:scale>
        <a:sx n="125" d="100"/>
        <a:sy n="125" d="100"/>
      </p:scale>
      <p:origin x="0" y="7852"/>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s>
</file>

<file path=ppt/_rels/viewProps.xml.rels><?xml version="1.0" encoding="UTF-8" standalone="yes"?>
<Relationships xmlns="http://schemas.openxmlformats.org/package/2006/relationships"><Relationship Id="rId1" Type="http://schemas.openxmlformats.org/officeDocument/2006/relationships/slide" Target="slides/slide2.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5-11-03T07:44:35.599" idx="1">
    <p:pos x="3492" y="164"/>
    <p:text>Cites...</p:text>
    <p:extLst>
      <p:ext uri="{C676402C-5697-4E1C-873F-D02D1690AC5C}">
        <p15:threadingInfo xmlns:p15="http://schemas.microsoft.com/office/powerpoint/2012/main" timeZoneBias="300"/>
      </p:ext>
    </p:extLst>
  </p:cm>
</p: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EB8B91A-A94D-E347-A8F9-9D5D52F50220}" type="doc">
      <dgm:prSet loTypeId="urn:microsoft.com/office/officeart/2005/8/layout/chevron2" loCatId="" qsTypeId="urn:microsoft.com/office/officeart/2005/8/quickstyle/simple4" qsCatId="simple" csTypeId="urn:microsoft.com/office/officeart/2005/8/colors/accent1_2" csCatId="accent1" phldr="1"/>
      <dgm:spPr/>
      <dgm:t>
        <a:bodyPr/>
        <a:lstStyle/>
        <a:p>
          <a:endParaRPr lang="en-US"/>
        </a:p>
      </dgm:t>
    </dgm:pt>
    <dgm:pt modelId="{D4A3B735-CE93-FA48-8BDD-04AC22C076FE}">
      <dgm:prSet/>
      <dgm:spPr/>
      <dgm:t>
        <a:bodyPr/>
        <a:lstStyle/>
        <a:p>
          <a:pPr rtl="0"/>
          <a:r>
            <a:rPr lang="en-US" dirty="0" smtClean="0"/>
            <a:t>Goal</a:t>
          </a:r>
          <a:endParaRPr lang="en-US" dirty="0"/>
        </a:p>
      </dgm:t>
    </dgm:pt>
    <dgm:pt modelId="{9EA4BD29-4741-7946-85D8-404E3008042F}" type="parTrans" cxnId="{A0970CE5-D0AB-E04F-BC46-D288B85D630F}">
      <dgm:prSet/>
      <dgm:spPr/>
      <dgm:t>
        <a:bodyPr/>
        <a:lstStyle/>
        <a:p>
          <a:endParaRPr lang="en-US"/>
        </a:p>
      </dgm:t>
    </dgm:pt>
    <dgm:pt modelId="{E9B6320A-ECF1-5A45-9A15-01C651759150}" type="sibTrans" cxnId="{A0970CE5-D0AB-E04F-BC46-D288B85D630F}">
      <dgm:prSet/>
      <dgm:spPr/>
      <dgm:t>
        <a:bodyPr/>
        <a:lstStyle/>
        <a:p>
          <a:endParaRPr lang="en-US"/>
        </a:p>
      </dgm:t>
    </dgm:pt>
    <dgm:pt modelId="{955C8206-2EC2-CA48-9A7A-EF929AB58480}">
      <dgm:prSet/>
      <dgm:spPr/>
      <dgm:t>
        <a:bodyPr/>
        <a:lstStyle/>
        <a:p>
          <a:pPr rtl="0"/>
          <a:r>
            <a:rPr lang="en-US" dirty="0" smtClean="0"/>
            <a:t>Evidence</a:t>
          </a:r>
          <a:endParaRPr lang="en-US" dirty="0"/>
        </a:p>
      </dgm:t>
    </dgm:pt>
    <dgm:pt modelId="{C3C6640A-84F1-D84B-AC7F-FA8EE7D92FF2}" type="parTrans" cxnId="{017172B3-53B0-3A47-8A1D-9167E02B0ACD}">
      <dgm:prSet/>
      <dgm:spPr/>
      <dgm:t>
        <a:bodyPr/>
        <a:lstStyle/>
        <a:p>
          <a:endParaRPr lang="en-US"/>
        </a:p>
      </dgm:t>
    </dgm:pt>
    <dgm:pt modelId="{113A336F-B9C3-F24F-A3A7-D4CD310DC196}" type="sibTrans" cxnId="{017172B3-53B0-3A47-8A1D-9167E02B0ACD}">
      <dgm:prSet/>
      <dgm:spPr/>
      <dgm:t>
        <a:bodyPr/>
        <a:lstStyle/>
        <a:p>
          <a:endParaRPr lang="en-US"/>
        </a:p>
      </dgm:t>
    </dgm:pt>
    <dgm:pt modelId="{AE372F90-7EAC-8549-B376-C6F76FA8AFD8}">
      <dgm:prSet/>
      <dgm:spPr/>
      <dgm:t>
        <a:bodyPr/>
        <a:lstStyle/>
        <a:p>
          <a:pPr rtl="0"/>
          <a:r>
            <a:rPr lang="en-US" dirty="0" smtClean="0"/>
            <a:t>Models</a:t>
          </a:r>
          <a:endParaRPr lang="en-US" dirty="0"/>
        </a:p>
      </dgm:t>
    </dgm:pt>
    <dgm:pt modelId="{ED425F23-18ED-3F4F-85EB-BA11B224D852}" type="parTrans" cxnId="{CAC46AD5-5EAA-9046-9443-CFF82767E5E2}">
      <dgm:prSet/>
      <dgm:spPr/>
      <dgm:t>
        <a:bodyPr/>
        <a:lstStyle/>
        <a:p>
          <a:endParaRPr lang="en-US"/>
        </a:p>
      </dgm:t>
    </dgm:pt>
    <dgm:pt modelId="{34BB1F7C-DFF1-224D-9766-FEF697F43E11}" type="sibTrans" cxnId="{CAC46AD5-5EAA-9046-9443-CFF82767E5E2}">
      <dgm:prSet/>
      <dgm:spPr/>
      <dgm:t>
        <a:bodyPr/>
        <a:lstStyle/>
        <a:p>
          <a:endParaRPr lang="en-US"/>
        </a:p>
      </dgm:t>
    </dgm:pt>
    <dgm:pt modelId="{97EE556B-4FF0-1542-8CBA-9B4D3445D919}">
      <dgm:prSet custT="1"/>
      <dgm:spPr/>
      <dgm:t>
        <a:bodyPr/>
        <a:lstStyle/>
        <a:p>
          <a:pPr rtl="0"/>
          <a:r>
            <a:rPr lang="en-US" sz="1800" dirty="0" smtClean="0"/>
            <a:t>Estimation of preservation risk, based on replication strategy</a:t>
          </a:r>
          <a:endParaRPr lang="en-US" sz="1800" dirty="0"/>
        </a:p>
      </dgm:t>
    </dgm:pt>
    <dgm:pt modelId="{417E68CB-63F1-1242-85FB-019EA7D08C8A}" type="parTrans" cxnId="{1DF493F1-FF8F-8E40-A7F5-C1B180A05890}">
      <dgm:prSet/>
      <dgm:spPr/>
      <dgm:t>
        <a:bodyPr/>
        <a:lstStyle/>
        <a:p>
          <a:endParaRPr lang="en-US"/>
        </a:p>
      </dgm:t>
    </dgm:pt>
    <dgm:pt modelId="{1D854CF8-F125-D447-82C0-B96BA8879E8A}" type="sibTrans" cxnId="{1DF493F1-FF8F-8E40-A7F5-C1B180A05890}">
      <dgm:prSet/>
      <dgm:spPr/>
      <dgm:t>
        <a:bodyPr/>
        <a:lstStyle/>
        <a:p>
          <a:endParaRPr lang="en-US"/>
        </a:p>
      </dgm:t>
    </dgm:pt>
    <dgm:pt modelId="{3E987E4D-B0DC-BA4A-B1FD-0E0DE58375D4}">
      <dgm:prSet custT="1"/>
      <dgm:spPr/>
      <dgm:t>
        <a:bodyPr/>
        <a:lstStyle/>
        <a:p>
          <a:pPr rtl="0"/>
          <a:r>
            <a:rPr lang="en-US" sz="1800" dirty="0" smtClean="0"/>
            <a:t>Simulation Framework</a:t>
          </a:r>
          <a:endParaRPr lang="en-US" sz="1800" dirty="0"/>
        </a:p>
      </dgm:t>
    </dgm:pt>
    <dgm:pt modelId="{0A74A910-30F9-DE48-A106-C58B6D721C4D}" type="parTrans" cxnId="{D9833B4D-797B-2F46-8CE8-EFEE248CD1F1}">
      <dgm:prSet/>
      <dgm:spPr/>
      <dgm:t>
        <a:bodyPr/>
        <a:lstStyle/>
        <a:p>
          <a:endParaRPr lang="en-US"/>
        </a:p>
      </dgm:t>
    </dgm:pt>
    <dgm:pt modelId="{6B6FA562-4602-BF46-9D56-8D472AAB6AE5}" type="sibTrans" cxnId="{D9833B4D-797B-2F46-8CE8-EFEE248CD1F1}">
      <dgm:prSet/>
      <dgm:spPr/>
      <dgm:t>
        <a:bodyPr/>
        <a:lstStyle/>
        <a:p>
          <a:endParaRPr lang="en-US"/>
        </a:p>
      </dgm:t>
    </dgm:pt>
    <dgm:pt modelId="{18473FFC-1B31-E643-81A0-C860B5E48C6A}">
      <dgm:prSet custT="1"/>
      <dgm:spPr/>
      <dgm:t>
        <a:bodyPr/>
        <a:lstStyle/>
        <a:p>
          <a:pPr rtl="0"/>
          <a:r>
            <a:rPr lang="en-US" sz="1800" dirty="0" smtClean="0"/>
            <a:t>Number of Copies</a:t>
          </a:r>
          <a:endParaRPr lang="en-US" sz="1800" dirty="0"/>
        </a:p>
      </dgm:t>
    </dgm:pt>
    <dgm:pt modelId="{195D8D2E-EFFD-4B4D-BC1F-752BBCC50CB5}" type="parTrans" cxnId="{13F17888-D1EE-C645-8045-EA6D336588AC}">
      <dgm:prSet/>
      <dgm:spPr/>
      <dgm:t>
        <a:bodyPr/>
        <a:lstStyle/>
        <a:p>
          <a:endParaRPr lang="en-US"/>
        </a:p>
      </dgm:t>
    </dgm:pt>
    <dgm:pt modelId="{0E529367-ADC4-4140-AAC1-F4380C600D1C}" type="sibTrans" cxnId="{13F17888-D1EE-C645-8045-EA6D336588AC}">
      <dgm:prSet/>
      <dgm:spPr/>
      <dgm:t>
        <a:bodyPr/>
        <a:lstStyle/>
        <a:p>
          <a:endParaRPr lang="en-US"/>
        </a:p>
      </dgm:t>
    </dgm:pt>
    <dgm:pt modelId="{90C33977-DDAA-7A44-B29C-77D5CCD10220}">
      <dgm:prSet custT="1"/>
      <dgm:spPr/>
      <dgm:t>
        <a:bodyPr/>
        <a:lstStyle/>
        <a:p>
          <a:pPr rtl="0"/>
          <a:r>
            <a:rPr lang="en-US" sz="1800" dirty="0" smtClean="0"/>
            <a:t>Modeling Assumptions</a:t>
          </a:r>
          <a:endParaRPr lang="en-US" sz="1800" dirty="0"/>
        </a:p>
      </dgm:t>
    </dgm:pt>
    <dgm:pt modelId="{85416A60-C424-4B43-B2D4-C849D5657EE1}" type="parTrans" cxnId="{7C33BA79-75D2-524F-BDF1-E960E71DEEDA}">
      <dgm:prSet/>
      <dgm:spPr/>
      <dgm:t>
        <a:bodyPr/>
        <a:lstStyle/>
        <a:p>
          <a:endParaRPr lang="en-US"/>
        </a:p>
      </dgm:t>
    </dgm:pt>
    <dgm:pt modelId="{4B701F2C-80DA-1445-946F-D1DD92189A55}" type="sibTrans" cxnId="{7C33BA79-75D2-524F-BDF1-E960E71DEEDA}">
      <dgm:prSet/>
      <dgm:spPr/>
      <dgm:t>
        <a:bodyPr/>
        <a:lstStyle/>
        <a:p>
          <a:endParaRPr lang="en-US"/>
        </a:p>
      </dgm:t>
    </dgm:pt>
    <dgm:pt modelId="{51C10E3D-2B6F-174B-A216-C8F2FF7CA485}">
      <dgm:prSet custT="1"/>
      <dgm:spPr/>
      <dgm:t>
        <a:bodyPr/>
        <a:lstStyle/>
        <a:p>
          <a:pPr rtl="0"/>
          <a:r>
            <a:rPr lang="en-US" sz="1800" dirty="0" smtClean="0"/>
            <a:t>Auditing</a:t>
          </a:r>
          <a:endParaRPr lang="en-US" sz="1800" dirty="0"/>
        </a:p>
      </dgm:t>
    </dgm:pt>
    <dgm:pt modelId="{81172C9B-EE86-934F-A48E-D1EF01CF1065}" type="parTrans" cxnId="{F23D7AA0-3422-5040-91D0-85AF09A74050}">
      <dgm:prSet/>
      <dgm:spPr/>
      <dgm:t>
        <a:bodyPr/>
        <a:lstStyle/>
        <a:p>
          <a:endParaRPr lang="en-US"/>
        </a:p>
      </dgm:t>
    </dgm:pt>
    <dgm:pt modelId="{11F2420F-639C-D543-A5DA-532AAF794CAB}" type="sibTrans" cxnId="{F23D7AA0-3422-5040-91D0-85AF09A74050}">
      <dgm:prSet/>
      <dgm:spPr/>
      <dgm:t>
        <a:bodyPr/>
        <a:lstStyle/>
        <a:p>
          <a:endParaRPr lang="en-US"/>
        </a:p>
      </dgm:t>
    </dgm:pt>
    <dgm:pt modelId="{4E32F9FB-BD71-374D-A796-3D85ED42BBA8}">
      <dgm:prSet custT="1"/>
      <dgm:spPr/>
      <dgm:t>
        <a:bodyPr/>
        <a:lstStyle/>
        <a:p>
          <a:pPr rtl="0"/>
          <a:r>
            <a:rPr lang="en-US" sz="1800" dirty="0" smtClean="0"/>
            <a:t>Compression</a:t>
          </a:r>
          <a:endParaRPr lang="en-US" sz="1800" dirty="0"/>
        </a:p>
      </dgm:t>
    </dgm:pt>
    <dgm:pt modelId="{72EB5A76-E215-B84C-B33D-9207F7884FF2}" type="parTrans" cxnId="{E88C9EC5-E526-B44A-8738-6EA881C0978A}">
      <dgm:prSet/>
      <dgm:spPr/>
      <dgm:t>
        <a:bodyPr/>
        <a:lstStyle/>
        <a:p>
          <a:endParaRPr lang="en-US"/>
        </a:p>
      </dgm:t>
    </dgm:pt>
    <dgm:pt modelId="{0A8D66DD-2F54-4943-BEE7-F694AB1C6A00}" type="sibTrans" cxnId="{E88C9EC5-E526-B44A-8738-6EA881C0978A}">
      <dgm:prSet/>
      <dgm:spPr/>
      <dgm:t>
        <a:bodyPr/>
        <a:lstStyle/>
        <a:p>
          <a:endParaRPr lang="en-US"/>
        </a:p>
      </dgm:t>
    </dgm:pt>
    <dgm:pt modelId="{603D8241-0FEB-A94F-989C-D267CD85DCE4}">
      <dgm:prSet custT="1"/>
      <dgm:spPr/>
      <dgm:t>
        <a:bodyPr/>
        <a:lstStyle/>
        <a:p>
          <a:pPr rtl="0"/>
          <a:r>
            <a:rPr lang="en-US" sz="1800" dirty="0" smtClean="0"/>
            <a:t>Institutional Diversification</a:t>
          </a:r>
          <a:endParaRPr lang="en-US" sz="1800" dirty="0"/>
        </a:p>
      </dgm:t>
    </dgm:pt>
    <dgm:pt modelId="{7B10CBBB-85A1-EA40-BF8E-00212B3DF81C}" type="parTrans" cxnId="{A6A5A2AA-AE06-8648-8D14-84A723E9664C}">
      <dgm:prSet/>
      <dgm:spPr/>
      <dgm:t>
        <a:bodyPr/>
        <a:lstStyle/>
        <a:p>
          <a:endParaRPr lang="en-US"/>
        </a:p>
      </dgm:t>
    </dgm:pt>
    <dgm:pt modelId="{AB60A331-E23D-8948-96D5-DF138358B1FB}" type="sibTrans" cxnId="{A6A5A2AA-AE06-8648-8D14-84A723E9664C}">
      <dgm:prSet/>
      <dgm:spPr/>
      <dgm:t>
        <a:bodyPr/>
        <a:lstStyle/>
        <a:p>
          <a:endParaRPr lang="en-US"/>
        </a:p>
      </dgm:t>
    </dgm:pt>
    <dgm:pt modelId="{C3A5103D-5D61-6947-8B3A-7993ABBBC4E5}" type="pres">
      <dgm:prSet presAssocID="{BEB8B91A-A94D-E347-A8F9-9D5D52F50220}" presName="linearFlow" presStyleCnt="0">
        <dgm:presLayoutVars>
          <dgm:dir/>
          <dgm:animLvl val="lvl"/>
          <dgm:resizeHandles val="exact"/>
        </dgm:presLayoutVars>
      </dgm:prSet>
      <dgm:spPr/>
      <dgm:t>
        <a:bodyPr/>
        <a:lstStyle/>
        <a:p>
          <a:endParaRPr lang="en-US"/>
        </a:p>
      </dgm:t>
    </dgm:pt>
    <dgm:pt modelId="{83E81553-89FC-2147-B217-6BE608801770}" type="pres">
      <dgm:prSet presAssocID="{D4A3B735-CE93-FA48-8BDD-04AC22C076FE}" presName="composite" presStyleCnt="0"/>
      <dgm:spPr/>
    </dgm:pt>
    <dgm:pt modelId="{985CFAFD-61F0-E949-BE1A-4347D096A15B}" type="pres">
      <dgm:prSet presAssocID="{D4A3B735-CE93-FA48-8BDD-04AC22C076FE}" presName="parentText" presStyleLbl="alignNode1" presStyleIdx="0" presStyleCnt="3">
        <dgm:presLayoutVars>
          <dgm:chMax val="1"/>
          <dgm:bulletEnabled val="1"/>
        </dgm:presLayoutVars>
      </dgm:prSet>
      <dgm:spPr/>
      <dgm:t>
        <a:bodyPr/>
        <a:lstStyle/>
        <a:p>
          <a:endParaRPr lang="en-US"/>
        </a:p>
      </dgm:t>
    </dgm:pt>
    <dgm:pt modelId="{719A9C38-3F8F-4F4A-BCA3-17184AF53B46}" type="pres">
      <dgm:prSet presAssocID="{D4A3B735-CE93-FA48-8BDD-04AC22C076FE}" presName="descendantText" presStyleLbl="alignAcc1" presStyleIdx="0" presStyleCnt="3">
        <dgm:presLayoutVars>
          <dgm:bulletEnabled val="1"/>
        </dgm:presLayoutVars>
      </dgm:prSet>
      <dgm:spPr/>
      <dgm:t>
        <a:bodyPr/>
        <a:lstStyle/>
        <a:p>
          <a:endParaRPr lang="en-US"/>
        </a:p>
      </dgm:t>
    </dgm:pt>
    <dgm:pt modelId="{E64A12CA-5987-4D45-A564-C0D01198714E}" type="pres">
      <dgm:prSet presAssocID="{E9B6320A-ECF1-5A45-9A15-01C651759150}" presName="sp" presStyleCnt="0"/>
      <dgm:spPr/>
    </dgm:pt>
    <dgm:pt modelId="{34A4BC5C-989D-BA43-8696-8E6D83CC8F5C}" type="pres">
      <dgm:prSet presAssocID="{AE372F90-7EAC-8549-B376-C6F76FA8AFD8}" presName="composite" presStyleCnt="0"/>
      <dgm:spPr/>
    </dgm:pt>
    <dgm:pt modelId="{3B7C0411-E728-9D46-A3F6-AAC8CF1617EA}" type="pres">
      <dgm:prSet presAssocID="{AE372F90-7EAC-8549-B376-C6F76FA8AFD8}" presName="parentText" presStyleLbl="alignNode1" presStyleIdx="1" presStyleCnt="3">
        <dgm:presLayoutVars>
          <dgm:chMax val="1"/>
          <dgm:bulletEnabled val="1"/>
        </dgm:presLayoutVars>
      </dgm:prSet>
      <dgm:spPr/>
      <dgm:t>
        <a:bodyPr/>
        <a:lstStyle/>
        <a:p>
          <a:endParaRPr lang="en-US"/>
        </a:p>
      </dgm:t>
    </dgm:pt>
    <dgm:pt modelId="{7D71EDE5-FF9E-374C-BAAE-29FA63A9F815}" type="pres">
      <dgm:prSet presAssocID="{AE372F90-7EAC-8549-B376-C6F76FA8AFD8}" presName="descendantText" presStyleLbl="alignAcc1" presStyleIdx="1" presStyleCnt="3">
        <dgm:presLayoutVars>
          <dgm:bulletEnabled val="1"/>
        </dgm:presLayoutVars>
      </dgm:prSet>
      <dgm:spPr/>
      <dgm:t>
        <a:bodyPr/>
        <a:lstStyle/>
        <a:p>
          <a:endParaRPr lang="en-US"/>
        </a:p>
      </dgm:t>
    </dgm:pt>
    <dgm:pt modelId="{424E6566-0544-A449-8D87-1DC0E4D31B44}" type="pres">
      <dgm:prSet presAssocID="{34BB1F7C-DFF1-224D-9766-FEF697F43E11}" presName="sp" presStyleCnt="0"/>
      <dgm:spPr/>
    </dgm:pt>
    <dgm:pt modelId="{655CCD76-C3DE-6F45-8605-EC65E02E3375}" type="pres">
      <dgm:prSet presAssocID="{955C8206-2EC2-CA48-9A7A-EF929AB58480}" presName="composite" presStyleCnt="0"/>
      <dgm:spPr/>
    </dgm:pt>
    <dgm:pt modelId="{AE637901-9243-8941-AA40-905E64CC5FD4}" type="pres">
      <dgm:prSet presAssocID="{955C8206-2EC2-CA48-9A7A-EF929AB58480}" presName="parentText" presStyleLbl="alignNode1" presStyleIdx="2" presStyleCnt="3">
        <dgm:presLayoutVars>
          <dgm:chMax val="1"/>
          <dgm:bulletEnabled val="1"/>
        </dgm:presLayoutVars>
      </dgm:prSet>
      <dgm:spPr/>
      <dgm:t>
        <a:bodyPr/>
        <a:lstStyle/>
        <a:p>
          <a:endParaRPr lang="en-US"/>
        </a:p>
      </dgm:t>
    </dgm:pt>
    <dgm:pt modelId="{C9465045-0AB7-C246-87CA-87C7EA0F0592}" type="pres">
      <dgm:prSet presAssocID="{955C8206-2EC2-CA48-9A7A-EF929AB58480}" presName="descendantText" presStyleLbl="alignAcc1" presStyleIdx="2" presStyleCnt="3" custScaleY="129977">
        <dgm:presLayoutVars>
          <dgm:bulletEnabled val="1"/>
        </dgm:presLayoutVars>
      </dgm:prSet>
      <dgm:spPr/>
      <dgm:t>
        <a:bodyPr/>
        <a:lstStyle/>
        <a:p>
          <a:endParaRPr lang="en-US"/>
        </a:p>
      </dgm:t>
    </dgm:pt>
  </dgm:ptLst>
  <dgm:cxnLst>
    <dgm:cxn modelId="{A0970CE5-D0AB-E04F-BC46-D288B85D630F}" srcId="{BEB8B91A-A94D-E347-A8F9-9D5D52F50220}" destId="{D4A3B735-CE93-FA48-8BDD-04AC22C076FE}" srcOrd="0" destOrd="0" parTransId="{9EA4BD29-4741-7946-85D8-404E3008042F}" sibTransId="{E9B6320A-ECF1-5A45-9A15-01C651759150}"/>
    <dgm:cxn modelId="{1DF493F1-FF8F-8E40-A7F5-C1B180A05890}" srcId="{D4A3B735-CE93-FA48-8BDD-04AC22C076FE}" destId="{97EE556B-4FF0-1542-8CBA-9B4D3445D919}" srcOrd="0" destOrd="0" parTransId="{417E68CB-63F1-1242-85FB-019EA7D08C8A}" sibTransId="{1D854CF8-F125-D447-82C0-B96BA8879E8A}"/>
    <dgm:cxn modelId="{E88C9EC5-E526-B44A-8738-6EA881C0978A}" srcId="{955C8206-2EC2-CA48-9A7A-EF929AB58480}" destId="{4E32F9FB-BD71-374D-A796-3D85ED42BBA8}" srcOrd="2" destOrd="0" parTransId="{72EB5A76-E215-B84C-B33D-9207F7884FF2}" sibTransId="{0A8D66DD-2F54-4943-BEE7-F694AB1C6A00}"/>
    <dgm:cxn modelId="{1BD044D7-8E0F-DD46-8958-0415D3F1B4D9}" type="presOf" srcId="{90C33977-DDAA-7A44-B29C-77D5CCD10220}" destId="{7D71EDE5-FF9E-374C-BAAE-29FA63A9F815}" srcOrd="0" destOrd="1" presId="urn:microsoft.com/office/officeart/2005/8/layout/chevron2"/>
    <dgm:cxn modelId="{AA65163D-36F2-D34C-A573-3ED48AF773DC}" type="presOf" srcId="{BEB8B91A-A94D-E347-A8F9-9D5D52F50220}" destId="{C3A5103D-5D61-6947-8B3A-7993ABBBC4E5}" srcOrd="0" destOrd="0" presId="urn:microsoft.com/office/officeart/2005/8/layout/chevron2"/>
    <dgm:cxn modelId="{017172B3-53B0-3A47-8A1D-9167E02B0ACD}" srcId="{BEB8B91A-A94D-E347-A8F9-9D5D52F50220}" destId="{955C8206-2EC2-CA48-9A7A-EF929AB58480}" srcOrd="2" destOrd="0" parTransId="{C3C6640A-84F1-D84B-AC7F-FA8EE7D92FF2}" sibTransId="{113A336F-B9C3-F24F-A3A7-D4CD310DC196}"/>
    <dgm:cxn modelId="{C4B195DE-BC06-D045-8218-B830EBA6580C}" type="presOf" srcId="{97EE556B-4FF0-1542-8CBA-9B4D3445D919}" destId="{719A9C38-3F8F-4F4A-BCA3-17184AF53B46}" srcOrd="0" destOrd="0" presId="urn:microsoft.com/office/officeart/2005/8/layout/chevron2"/>
    <dgm:cxn modelId="{728EC7ED-05C3-5243-A290-608395ADFE51}" type="presOf" srcId="{603D8241-0FEB-A94F-989C-D267CD85DCE4}" destId="{C9465045-0AB7-C246-87CA-87C7EA0F0592}" srcOrd="0" destOrd="3" presId="urn:microsoft.com/office/officeart/2005/8/layout/chevron2"/>
    <dgm:cxn modelId="{ED422938-5F06-5A41-B561-EEB41B7067FE}" type="presOf" srcId="{51C10E3D-2B6F-174B-A216-C8F2FF7CA485}" destId="{C9465045-0AB7-C246-87CA-87C7EA0F0592}" srcOrd="0" destOrd="1" presId="urn:microsoft.com/office/officeart/2005/8/layout/chevron2"/>
    <dgm:cxn modelId="{13F17888-D1EE-C645-8045-EA6D336588AC}" srcId="{955C8206-2EC2-CA48-9A7A-EF929AB58480}" destId="{18473FFC-1B31-E643-81A0-C860B5E48C6A}" srcOrd="0" destOrd="0" parTransId="{195D8D2E-EFFD-4B4D-BC1F-752BBCC50CB5}" sibTransId="{0E529367-ADC4-4140-AAC1-F4380C600D1C}"/>
    <dgm:cxn modelId="{70E880F5-244E-7E4F-87BF-3C5398EAE041}" type="presOf" srcId="{AE372F90-7EAC-8549-B376-C6F76FA8AFD8}" destId="{3B7C0411-E728-9D46-A3F6-AAC8CF1617EA}" srcOrd="0" destOrd="0" presId="urn:microsoft.com/office/officeart/2005/8/layout/chevron2"/>
    <dgm:cxn modelId="{0BA94788-775A-6244-A856-29E53AB492B8}" type="presOf" srcId="{955C8206-2EC2-CA48-9A7A-EF929AB58480}" destId="{AE637901-9243-8941-AA40-905E64CC5FD4}" srcOrd="0" destOrd="0" presId="urn:microsoft.com/office/officeart/2005/8/layout/chevron2"/>
    <dgm:cxn modelId="{CAC46AD5-5EAA-9046-9443-CFF82767E5E2}" srcId="{BEB8B91A-A94D-E347-A8F9-9D5D52F50220}" destId="{AE372F90-7EAC-8549-B376-C6F76FA8AFD8}" srcOrd="1" destOrd="0" parTransId="{ED425F23-18ED-3F4F-85EB-BA11B224D852}" sibTransId="{34BB1F7C-DFF1-224D-9766-FEF697F43E11}"/>
    <dgm:cxn modelId="{A0197EAC-987C-1449-8F4F-B572DD688461}" type="presOf" srcId="{4E32F9FB-BD71-374D-A796-3D85ED42BBA8}" destId="{C9465045-0AB7-C246-87CA-87C7EA0F0592}" srcOrd="0" destOrd="2" presId="urn:microsoft.com/office/officeart/2005/8/layout/chevron2"/>
    <dgm:cxn modelId="{F23D7AA0-3422-5040-91D0-85AF09A74050}" srcId="{955C8206-2EC2-CA48-9A7A-EF929AB58480}" destId="{51C10E3D-2B6F-174B-A216-C8F2FF7CA485}" srcOrd="1" destOrd="0" parTransId="{81172C9B-EE86-934F-A48E-D1EF01CF1065}" sibTransId="{11F2420F-639C-D543-A5DA-532AAF794CAB}"/>
    <dgm:cxn modelId="{EF6FE4C2-9D18-6241-B515-5EAAB7073ADD}" type="presOf" srcId="{D4A3B735-CE93-FA48-8BDD-04AC22C076FE}" destId="{985CFAFD-61F0-E949-BE1A-4347D096A15B}" srcOrd="0" destOrd="0" presId="urn:microsoft.com/office/officeart/2005/8/layout/chevron2"/>
    <dgm:cxn modelId="{BF99D225-4C7D-1D47-A70F-20F6354F76C1}" type="presOf" srcId="{3E987E4D-B0DC-BA4A-B1FD-0E0DE58375D4}" destId="{7D71EDE5-FF9E-374C-BAAE-29FA63A9F815}" srcOrd="0" destOrd="0" presId="urn:microsoft.com/office/officeart/2005/8/layout/chevron2"/>
    <dgm:cxn modelId="{7C33BA79-75D2-524F-BDF1-E960E71DEEDA}" srcId="{AE372F90-7EAC-8549-B376-C6F76FA8AFD8}" destId="{90C33977-DDAA-7A44-B29C-77D5CCD10220}" srcOrd="1" destOrd="0" parTransId="{85416A60-C424-4B43-B2D4-C849D5657EE1}" sibTransId="{4B701F2C-80DA-1445-946F-D1DD92189A55}"/>
    <dgm:cxn modelId="{D9833B4D-797B-2F46-8CE8-EFEE248CD1F1}" srcId="{AE372F90-7EAC-8549-B376-C6F76FA8AFD8}" destId="{3E987E4D-B0DC-BA4A-B1FD-0E0DE58375D4}" srcOrd="0" destOrd="0" parTransId="{0A74A910-30F9-DE48-A106-C58B6D721C4D}" sibTransId="{6B6FA562-4602-BF46-9D56-8D472AAB6AE5}"/>
    <dgm:cxn modelId="{3EBA5E6A-9CC4-F94E-AFAD-033441C958EC}" type="presOf" srcId="{18473FFC-1B31-E643-81A0-C860B5E48C6A}" destId="{C9465045-0AB7-C246-87CA-87C7EA0F0592}" srcOrd="0" destOrd="0" presId="urn:microsoft.com/office/officeart/2005/8/layout/chevron2"/>
    <dgm:cxn modelId="{A6A5A2AA-AE06-8648-8D14-84A723E9664C}" srcId="{955C8206-2EC2-CA48-9A7A-EF929AB58480}" destId="{603D8241-0FEB-A94F-989C-D267CD85DCE4}" srcOrd="3" destOrd="0" parTransId="{7B10CBBB-85A1-EA40-BF8E-00212B3DF81C}" sibTransId="{AB60A331-E23D-8948-96D5-DF138358B1FB}"/>
    <dgm:cxn modelId="{0DA4FE82-CD08-D147-93B2-393EDE451D85}" type="presParOf" srcId="{C3A5103D-5D61-6947-8B3A-7993ABBBC4E5}" destId="{83E81553-89FC-2147-B217-6BE608801770}" srcOrd="0" destOrd="0" presId="urn:microsoft.com/office/officeart/2005/8/layout/chevron2"/>
    <dgm:cxn modelId="{1C4BC467-C920-2745-A098-7BDFC50182A4}" type="presParOf" srcId="{83E81553-89FC-2147-B217-6BE608801770}" destId="{985CFAFD-61F0-E949-BE1A-4347D096A15B}" srcOrd="0" destOrd="0" presId="urn:microsoft.com/office/officeart/2005/8/layout/chevron2"/>
    <dgm:cxn modelId="{03803A5F-030C-1148-A3B7-FF3B160EE5DD}" type="presParOf" srcId="{83E81553-89FC-2147-B217-6BE608801770}" destId="{719A9C38-3F8F-4F4A-BCA3-17184AF53B46}" srcOrd="1" destOrd="0" presId="urn:microsoft.com/office/officeart/2005/8/layout/chevron2"/>
    <dgm:cxn modelId="{AF373A33-25FB-A541-B513-E574C6CE5573}" type="presParOf" srcId="{C3A5103D-5D61-6947-8B3A-7993ABBBC4E5}" destId="{E64A12CA-5987-4D45-A564-C0D01198714E}" srcOrd="1" destOrd="0" presId="urn:microsoft.com/office/officeart/2005/8/layout/chevron2"/>
    <dgm:cxn modelId="{579F727F-F473-2C44-BA12-F23AFE8E5761}" type="presParOf" srcId="{C3A5103D-5D61-6947-8B3A-7993ABBBC4E5}" destId="{34A4BC5C-989D-BA43-8696-8E6D83CC8F5C}" srcOrd="2" destOrd="0" presId="urn:microsoft.com/office/officeart/2005/8/layout/chevron2"/>
    <dgm:cxn modelId="{32F72C22-DCE2-3A41-AD4B-7F9E5316E7DA}" type="presParOf" srcId="{34A4BC5C-989D-BA43-8696-8E6D83CC8F5C}" destId="{3B7C0411-E728-9D46-A3F6-AAC8CF1617EA}" srcOrd="0" destOrd="0" presId="urn:microsoft.com/office/officeart/2005/8/layout/chevron2"/>
    <dgm:cxn modelId="{5D4F2DA1-738F-644C-8677-BCEA3B25AC89}" type="presParOf" srcId="{34A4BC5C-989D-BA43-8696-8E6D83CC8F5C}" destId="{7D71EDE5-FF9E-374C-BAAE-29FA63A9F815}" srcOrd="1" destOrd="0" presId="urn:microsoft.com/office/officeart/2005/8/layout/chevron2"/>
    <dgm:cxn modelId="{03A601C8-9CAC-9C41-BFFA-26AF4FF5F78B}" type="presParOf" srcId="{C3A5103D-5D61-6947-8B3A-7993ABBBC4E5}" destId="{424E6566-0544-A449-8D87-1DC0E4D31B44}" srcOrd="3" destOrd="0" presId="urn:microsoft.com/office/officeart/2005/8/layout/chevron2"/>
    <dgm:cxn modelId="{128F799E-34F7-164A-9D71-1DC85C53ED2C}" type="presParOf" srcId="{C3A5103D-5D61-6947-8B3A-7993ABBBC4E5}" destId="{655CCD76-C3DE-6F45-8605-EC65E02E3375}" srcOrd="4" destOrd="0" presId="urn:microsoft.com/office/officeart/2005/8/layout/chevron2"/>
    <dgm:cxn modelId="{145CF1F3-47EA-2A43-B8E4-3377DD91F1BF}" type="presParOf" srcId="{655CCD76-C3DE-6F45-8605-EC65E02E3375}" destId="{AE637901-9243-8941-AA40-905E64CC5FD4}" srcOrd="0" destOrd="0" presId="urn:microsoft.com/office/officeart/2005/8/layout/chevron2"/>
    <dgm:cxn modelId="{3F8CE673-9EA9-DB4C-8410-53F027EF7227}" type="presParOf" srcId="{655CCD76-C3DE-6F45-8605-EC65E02E3375}" destId="{C9465045-0AB7-C246-87CA-87C7EA0F0592}"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5CFAFD-61F0-E949-BE1A-4347D096A15B}">
      <dsp:nvSpPr>
        <dsp:cNvPr id="0" name=""/>
        <dsp:cNvSpPr/>
      </dsp:nvSpPr>
      <dsp:spPr>
        <a:xfrm rot="5400000">
          <a:off x="-246129" y="253154"/>
          <a:ext cx="1640863" cy="1148604"/>
        </a:xfrm>
        <a:prstGeom prst="chevron">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3335" tIns="13335" rIns="13335" bIns="13335" numCol="1" spcCol="1270" anchor="ctr" anchorCtr="0">
          <a:noAutofit/>
        </a:bodyPr>
        <a:lstStyle/>
        <a:p>
          <a:pPr lvl="0" algn="ctr" defTabSz="933450" rtl="0">
            <a:lnSpc>
              <a:spcPct val="90000"/>
            </a:lnSpc>
            <a:spcBef>
              <a:spcPct val="0"/>
            </a:spcBef>
            <a:spcAft>
              <a:spcPct val="35000"/>
            </a:spcAft>
          </a:pPr>
          <a:r>
            <a:rPr lang="en-US" sz="2100" kern="1200" dirty="0" smtClean="0"/>
            <a:t>Goal</a:t>
          </a:r>
          <a:endParaRPr lang="en-US" sz="2100" kern="1200" dirty="0"/>
        </a:p>
      </dsp:txBody>
      <dsp:txXfrm rot="-5400000">
        <a:off x="1" y="581326"/>
        <a:ext cx="1148604" cy="492259"/>
      </dsp:txXfrm>
    </dsp:sp>
    <dsp:sp modelId="{719A9C38-3F8F-4F4A-BCA3-17184AF53B46}">
      <dsp:nvSpPr>
        <dsp:cNvPr id="0" name=""/>
        <dsp:cNvSpPr/>
      </dsp:nvSpPr>
      <dsp:spPr>
        <a:xfrm rot="5400000">
          <a:off x="4003421" y="-2847792"/>
          <a:ext cx="1066561" cy="6776195"/>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rtl="0">
            <a:lnSpc>
              <a:spcPct val="90000"/>
            </a:lnSpc>
            <a:spcBef>
              <a:spcPct val="0"/>
            </a:spcBef>
            <a:spcAft>
              <a:spcPct val="15000"/>
            </a:spcAft>
            <a:buChar char="••"/>
          </a:pPr>
          <a:r>
            <a:rPr lang="en-US" sz="1800" kern="1200" dirty="0" smtClean="0"/>
            <a:t>Estimation of preservation risk, based on replication strategy</a:t>
          </a:r>
          <a:endParaRPr lang="en-US" sz="1800" kern="1200" dirty="0"/>
        </a:p>
      </dsp:txBody>
      <dsp:txXfrm rot="-5400000">
        <a:off x="1148605" y="59089"/>
        <a:ext cx="6724130" cy="962431"/>
      </dsp:txXfrm>
    </dsp:sp>
    <dsp:sp modelId="{3B7C0411-E728-9D46-A3F6-AAC8CF1617EA}">
      <dsp:nvSpPr>
        <dsp:cNvPr id="0" name=""/>
        <dsp:cNvSpPr/>
      </dsp:nvSpPr>
      <dsp:spPr>
        <a:xfrm rot="5400000">
          <a:off x="-246129" y="1707967"/>
          <a:ext cx="1640863" cy="1148604"/>
        </a:xfrm>
        <a:prstGeom prst="chevron">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3335" tIns="13335" rIns="13335" bIns="13335" numCol="1" spcCol="1270" anchor="ctr" anchorCtr="0">
          <a:noAutofit/>
        </a:bodyPr>
        <a:lstStyle/>
        <a:p>
          <a:pPr lvl="0" algn="ctr" defTabSz="933450" rtl="0">
            <a:lnSpc>
              <a:spcPct val="90000"/>
            </a:lnSpc>
            <a:spcBef>
              <a:spcPct val="0"/>
            </a:spcBef>
            <a:spcAft>
              <a:spcPct val="35000"/>
            </a:spcAft>
          </a:pPr>
          <a:r>
            <a:rPr lang="en-US" sz="2100" kern="1200" dirty="0" smtClean="0"/>
            <a:t>Models</a:t>
          </a:r>
          <a:endParaRPr lang="en-US" sz="2100" kern="1200" dirty="0"/>
        </a:p>
      </dsp:txBody>
      <dsp:txXfrm rot="-5400000">
        <a:off x="1" y="2036139"/>
        <a:ext cx="1148604" cy="492259"/>
      </dsp:txXfrm>
    </dsp:sp>
    <dsp:sp modelId="{7D71EDE5-FF9E-374C-BAAE-29FA63A9F815}">
      <dsp:nvSpPr>
        <dsp:cNvPr id="0" name=""/>
        <dsp:cNvSpPr/>
      </dsp:nvSpPr>
      <dsp:spPr>
        <a:xfrm rot="5400000">
          <a:off x="4003421" y="-1392979"/>
          <a:ext cx="1066561" cy="6776195"/>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rtl="0">
            <a:lnSpc>
              <a:spcPct val="90000"/>
            </a:lnSpc>
            <a:spcBef>
              <a:spcPct val="0"/>
            </a:spcBef>
            <a:spcAft>
              <a:spcPct val="15000"/>
            </a:spcAft>
            <a:buChar char="••"/>
          </a:pPr>
          <a:r>
            <a:rPr lang="en-US" sz="1800" kern="1200" dirty="0" smtClean="0"/>
            <a:t>Simulation Framework</a:t>
          </a:r>
          <a:endParaRPr lang="en-US" sz="1800" kern="1200" dirty="0"/>
        </a:p>
        <a:p>
          <a:pPr marL="171450" lvl="1" indent="-171450" algn="l" defTabSz="800100" rtl="0">
            <a:lnSpc>
              <a:spcPct val="90000"/>
            </a:lnSpc>
            <a:spcBef>
              <a:spcPct val="0"/>
            </a:spcBef>
            <a:spcAft>
              <a:spcPct val="15000"/>
            </a:spcAft>
            <a:buChar char="••"/>
          </a:pPr>
          <a:r>
            <a:rPr lang="en-US" sz="1800" kern="1200" dirty="0" smtClean="0"/>
            <a:t>Modeling Assumptions</a:t>
          </a:r>
          <a:endParaRPr lang="en-US" sz="1800" kern="1200" dirty="0"/>
        </a:p>
      </dsp:txBody>
      <dsp:txXfrm rot="-5400000">
        <a:off x="1148605" y="1513902"/>
        <a:ext cx="6724130" cy="962431"/>
      </dsp:txXfrm>
    </dsp:sp>
    <dsp:sp modelId="{AE637901-9243-8941-AA40-905E64CC5FD4}">
      <dsp:nvSpPr>
        <dsp:cNvPr id="0" name=""/>
        <dsp:cNvSpPr/>
      </dsp:nvSpPr>
      <dsp:spPr>
        <a:xfrm rot="5400000">
          <a:off x="-246129" y="3322641"/>
          <a:ext cx="1640863" cy="1148604"/>
        </a:xfrm>
        <a:prstGeom prst="chevron">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3335" tIns="13335" rIns="13335" bIns="13335" numCol="1" spcCol="1270" anchor="ctr" anchorCtr="0">
          <a:noAutofit/>
        </a:bodyPr>
        <a:lstStyle/>
        <a:p>
          <a:pPr lvl="0" algn="ctr" defTabSz="933450" rtl="0">
            <a:lnSpc>
              <a:spcPct val="90000"/>
            </a:lnSpc>
            <a:spcBef>
              <a:spcPct val="0"/>
            </a:spcBef>
            <a:spcAft>
              <a:spcPct val="35000"/>
            </a:spcAft>
          </a:pPr>
          <a:r>
            <a:rPr lang="en-US" sz="2100" kern="1200" dirty="0" smtClean="0"/>
            <a:t>Evidence</a:t>
          </a:r>
          <a:endParaRPr lang="en-US" sz="2100" kern="1200" dirty="0"/>
        </a:p>
      </dsp:txBody>
      <dsp:txXfrm rot="-5400000">
        <a:off x="1" y="3650813"/>
        <a:ext cx="1148604" cy="492259"/>
      </dsp:txXfrm>
    </dsp:sp>
    <dsp:sp modelId="{C9465045-0AB7-C246-87CA-87C7EA0F0592}">
      <dsp:nvSpPr>
        <dsp:cNvPr id="0" name=""/>
        <dsp:cNvSpPr/>
      </dsp:nvSpPr>
      <dsp:spPr>
        <a:xfrm rot="5400000">
          <a:off x="3843560" y="221694"/>
          <a:ext cx="1386284" cy="6776195"/>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rtl="0">
            <a:lnSpc>
              <a:spcPct val="90000"/>
            </a:lnSpc>
            <a:spcBef>
              <a:spcPct val="0"/>
            </a:spcBef>
            <a:spcAft>
              <a:spcPct val="15000"/>
            </a:spcAft>
            <a:buChar char="••"/>
          </a:pPr>
          <a:r>
            <a:rPr lang="en-US" sz="1800" kern="1200" dirty="0" smtClean="0"/>
            <a:t>Number of Copies</a:t>
          </a:r>
          <a:endParaRPr lang="en-US" sz="1800" kern="1200" dirty="0"/>
        </a:p>
        <a:p>
          <a:pPr marL="171450" lvl="1" indent="-171450" algn="l" defTabSz="800100" rtl="0">
            <a:lnSpc>
              <a:spcPct val="90000"/>
            </a:lnSpc>
            <a:spcBef>
              <a:spcPct val="0"/>
            </a:spcBef>
            <a:spcAft>
              <a:spcPct val="15000"/>
            </a:spcAft>
            <a:buChar char="••"/>
          </a:pPr>
          <a:r>
            <a:rPr lang="en-US" sz="1800" kern="1200" dirty="0" smtClean="0"/>
            <a:t>Auditing</a:t>
          </a:r>
          <a:endParaRPr lang="en-US" sz="1800" kern="1200" dirty="0"/>
        </a:p>
        <a:p>
          <a:pPr marL="171450" lvl="1" indent="-171450" algn="l" defTabSz="800100" rtl="0">
            <a:lnSpc>
              <a:spcPct val="90000"/>
            </a:lnSpc>
            <a:spcBef>
              <a:spcPct val="0"/>
            </a:spcBef>
            <a:spcAft>
              <a:spcPct val="15000"/>
            </a:spcAft>
            <a:buChar char="••"/>
          </a:pPr>
          <a:r>
            <a:rPr lang="en-US" sz="1800" kern="1200" dirty="0" smtClean="0"/>
            <a:t>Compression</a:t>
          </a:r>
          <a:endParaRPr lang="en-US" sz="1800" kern="1200" dirty="0"/>
        </a:p>
        <a:p>
          <a:pPr marL="171450" lvl="1" indent="-171450" algn="l" defTabSz="800100" rtl="0">
            <a:lnSpc>
              <a:spcPct val="90000"/>
            </a:lnSpc>
            <a:spcBef>
              <a:spcPct val="0"/>
            </a:spcBef>
            <a:spcAft>
              <a:spcPct val="15000"/>
            </a:spcAft>
            <a:buChar char="••"/>
          </a:pPr>
          <a:r>
            <a:rPr lang="en-US" sz="1800" kern="1200" dirty="0" smtClean="0"/>
            <a:t>Institutional Diversification</a:t>
          </a:r>
          <a:endParaRPr lang="en-US" sz="1800" kern="1200" dirty="0"/>
        </a:p>
      </dsp:txBody>
      <dsp:txXfrm rot="-5400000">
        <a:off x="1148605" y="2984323"/>
        <a:ext cx="6708522" cy="1250938"/>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53E01F2-9CD3-AE48-A63F-D1C65884B84C}" type="datetimeFigureOut">
              <a:rPr lang="en-US" smtClean="0"/>
              <a:t>2015-11-09</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E54C1D1-E7D0-8A45-9CDB-7C9A15C3F70B}" type="slidenum">
              <a:rPr lang="en-US" smtClean="0"/>
              <a:t>‹#›</a:t>
            </a:fld>
            <a:endParaRPr lang="en-US"/>
          </a:p>
        </p:txBody>
      </p:sp>
    </p:spTree>
    <p:extLst>
      <p:ext uri="{BB962C8B-B14F-4D97-AF65-F5344CB8AC3E}">
        <p14:creationId xmlns:p14="http://schemas.microsoft.com/office/powerpoint/2010/main" val="275576393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200">
                <a:latin typeface="Arial" charset="0"/>
                <a:ea typeface="+mn-ea"/>
              </a:defRPr>
            </a:lvl1pPr>
          </a:lstStyle>
          <a:p>
            <a:pPr>
              <a:defRPr/>
            </a:pPr>
            <a:endParaRPr lang="en-US" altLang="en-US"/>
          </a:p>
        </p:txBody>
      </p:sp>
      <p:sp>
        <p:nvSpPr>
          <p:cNvPr id="7171" name="Rectangle 3"/>
          <p:cNvSpPr>
            <a:spLocks noGrp="1" noChangeArrowheads="1"/>
          </p:cNvSpPr>
          <p:nvPr>
            <p:ph type="dt"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200">
                <a:latin typeface="Arial" charset="0"/>
                <a:ea typeface="+mn-ea"/>
              </a:defRPr>
            </a:lvl1pPr>
          </a:lstStyle>
          <a:p>
            <a:pPr>
              <a:defRPr/>
            </a:pPr>
            <a:endParaRPr lang="en-US" altLang="en-US"/>
          </a:p>
        </p:txBody>
      </p:sp>
      <p:sp>
        <p:nvSpPr>
          <p:cNvPr id="41988"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 uri="{FAA26D3D-D897-4be2-8F04-BA451C77F1D7}">
              <ma14:placeholderFlag xmlns:ma14="http://schemas.microsoft.com/office/mac/drawingml/2011/main" xmlns="" val="1"/>
            </a:ext>
          </a:extLst>
        </p:spPr>
      </p:sp>
      <p:sp>
        <p:nvSpPr>
          <p:cNvPr id="7173" name="Rectangle 5"/>
          <p:cNvSpPr>
            <a:spLocks noGrp="1" noChangeArrowheads="1"/>
          </p:cNvSpPr>
          <p:nvPr>
            <p:ph type="body" sz="quarter" idx="3"/>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noProof="0" smtClean="0"/>
              <a:t>Click to edit Master text styles</a:t>
            </a:r>
          </a:p>
          <a:p>
            <a:pPr lvl="1"/>
            <a:r>
              <a:rPr lang="en-US" altLang="en-US" noProof="0" smtClean="0"/>
              <a:t>Second level</a:t>
            </a:r>
          </a:p>
          <a:p>
            <a:pPr lvl="2"/>
            <a:r>
              <a:rPr lang="en-US" altLang="en-US" noProof="0" smtClean="0"/>
              <a:t>Third level</a:t>
            </a:r>
          </a:p>
          <a:p>
            <a:pPr lvl="3"/>
            <a:r>
              <a:rPr lang="en-US" altLang="en-US" noProof="0" smtClean="0"/>
              <a:t>Fourth level</a:t>
            </a:r>
          </a:p>
          <a:p>
            <a:pPr lvl="4"/>
            <a:r>
              <a:rPr lang="en-US" altLang="en-US" noProof="0" smtClean="0"/>
              <a:t>Fifth level</a:t>
            </a:r>
          </a:p>
        </p:txBody>
      </p:sp>
      <p:sp>
        <p:nvSpPr>
          <p:cNvPr id="7174" name="Rectangle 6"/>
          <p:cNvSpPr>
            <a:spLocks noGrp="1" noChangeArrowheads="1"/>
          </p:cNvSpPr>
          <p:nvPr>
            <p:ph type="ftr" sz="quarter" idx="4"/>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atin typeface="Arial" charset="0"/>
                <a:ea typeface="+mn-ea"/>
              </a:defRPr>
            </a:lvl1pPr>
          </a:lstStyle>
          <a:p>
            <a:pPr>
              <a:defRPr/>
            </a:pPr>
            <a:endParaRPr lang="en-US" altLang="en-US"/>
          </a:p>
        </p:txBody>
      </p:sp>
      <p:sp>
        <p:nvSpPr>
          <p:cNvPr id="7175" name="Rectangle 7"/>
          <p:cNvSpPr>
            <a:spLocks noGrp="1" noChangeArrowheads="1"/>
          </p:cNvSpPr>
          <p:nvPr>
            <p:ph type="sldNum" sz="quarter" idx="5"/>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vl1pPr>
          </a:lstStyle>
          <a:p>
            <a:fld id="{77ABDA4D-E049-0742-AD9A-2F92A4C76D3E}" type="slidenum">
              <a:rPr lang="en-US"/>
              <a:pPr/>
              <a:t>‹#›</a:t>
            </a:fld>
            <a:endParaRPr lang="en-US"/>
          </a:p>
        </p:txBody>
      </p:sp>
    </p:spTree>
    <p:extLst>
      <p:ext uri="{BB962C8B-B14F-4D97-AF65-F5344CB8AC3E}">
        <p14:creationId xmlns:p14="http://schemas.microsoft.com/office/powerpoint/2010/main" val="3936710745"/>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Arial" charset="0"/>
        <a:ea typeface="ＭＳ Ｐゴシック" charset="0"/>
        <a:cs typeface="+mn-cs"/>
      </a:defRPr>
    </a:lvl1pPr>
    <a:lvl2pPr marL="457200" algn="l" rtl="0" eaLnBrk="0" fontAlgn="base" hangingPunct="0">
      <a:spcBef>
        <a:spcPct val="30000"/>
      </a:spcBef>
      <a:spcAft>
        <a:spcPct val="0"/>
      </a:spcAft>
      <a:defRPr sz="1200" kern="1200">
        <a:solidFill>
          <a:schemeClr val="tx1"/>
        </a:solidFill>
        <a:latin typeface="Arial" charset="0"/>
        <a:ea typeface="ＭＳ Ｐゴシック" charset="0"/>
        <a:cs typeface="+mn-cs"/>
      </a:defRPr>
    </a:lvl2pPr>
    <a:lvl3pPr marL="914400" algn="l" rtl="0" eaLnBrk="0" fontAlgn="base" hangingPunct="0">
      <a:spcBef>
        <a:spcPct val="30000"/>
      </a:spcBef>
      <a:spcAft>
        <a:spcPct val="0"/>
      </a:spcAft>
      <a:defRPr sz="1200" kern="1200">
        <a:solidFill>
          <a:schemeClr val="tx1"/>
        </a:solidFill>
        <a:latin typeface="Arial" charset="0"/>
        <a:ea typeface="ＭＳ Ｐゴシック" charset="0"/>
        <a:cs typeface="+mn-cs"/>
      </a:defRPr>
    </a:lvl3pPr>
    <a:lvl4pPr marL="1371600" algn="l" rtl="0" eaLnBrk="0" fontAlgn="base" hangingPunct="0">
      <a:spcBef>
        <a:spcPct val="30000"/>
      </a:spcBef>
      <a:spcAft>
        <a:spcPct val="0"/>
      </a:spcAft>
      <a:defRPr sz="1200" kern="1200">
        <a:solidFill>
          <a:schemeClr val="tx1"/>
        </a:solidFill>
        <a:latin typeface="Arial" charset="0"/>
        <a:ea typeface="ＭＳ Ｐゴシック" charset="0"/>
        <a:cs typeface="+mn-cs"/>
      </a:defRPr>
    </a:lvl4pPr>
    <a:lvl5pPr marL="1828800" algn="l" rtl="0" eaLnBrk="0" fontAlgn="base" hangingPunct="0">
      <a:spcBef>
        <a:spcPct val="30000"/>
      </a:spcBef>
      <a:spcAft>
        <a:spcPct val="0"/>
      </a:spcAft>
      <a:defRPr sz="1200" kern="1200">
        <a:solidFill>
          <a:schemeClr val="tx1"/>
        </a:solidFill>
        <a:latin typeface="Arial" charset="0"/>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ABDA4D-E049-0742-AD9A-2F92A4C76D3E}" type="slidenum">
              <a:rPr lang="en-US" smtClean="0"/>
              <a:pPr/>
              <a:t>1</a:t>
            </a:fld>
            <a:endParaRPr lang="en-US"/>
          </a:p>
        </p:txBody>
      </p:sp>
    </p:spTree>
    <p:extLst>
      <p:ext uri="{BB962C8B-B14F-4D97-AF65-F5344CB8AC3E}">
        <p14:creationId xmlns:p14="http://schemas.microsoft.com/office/powerpoint/2010/main" val="1688119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This work., by Micah Altman (http://redistricting.info) is licensed under the Creative Commons Attribution-Share Alike 3.0 United States License. To view a copy of this license, visit http://creativecommons.org/licenses/by-sa/3.0/us/ or send a letter to Creative Commons, 171 Second Street, Suite 300, San Francisco, California, 94105, USA.</a:t>
            </a:r>
          </a:p>
          <a:p>
            <a:endParaRPr lang="en-US" dirty="0"/>
          </a:p>
        </p:txBody>
      </p:sp>
      <p:sp>
        <p:nvSpPr>
          <p:cNvPr id="4" name="Slide Number Placeholder 3"/>
          <p:cNvSpPr>
            <a:spLocks noGrp="1"/>
          </p:cNvSpPr>
          <p:nvPr>
            <p:ph type="sldNum" sz="quarter" idx="10"/>
          </p:nvPr>
        </p:nvSpPr>
        <p:spPr/>
        <p:txBody>
          <a:bodyPr/>
          <a:lstStyle/>
          <a:p>
            <a:fld id="{3EE16341-A2F2-B641-8DA7-C8EDFEE68BBE}" type="slidenum">
              <a:rPr lang="en-US" smtClean="0"/>
              <a:pPr/>
              <a:t>2</a:t>
            </a:fld>
            <a:endParaRPr lang="en-US" dirty="0"/>
          </a:p>
        </p:txBody>
      </p:sp>
    </p:spTree>
    <p:extLst>
      <p:ext uri="{BB962C8B-B14F-4D97-AF65-F5344CB8AC3E}">
        <p14:creationId xmlns:p14="http://schemas.microsoft.com/office/powerpoint/2010/main" val="13636063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structure and design of digital storage systems is a cornerstone of digital preservation. To better understand ongoing storage practices of organizations committed to digital preservation, the National Digital Stewardship Alliance conducted a survey of member organizations. This talk discusses findings from this survey, common gaps, and trends in this area.</a:t>
            </a:r>
          </a:p>
          <a:p>
            <a:endParaRPr lang="en-US" dirty="0" smtClean="0"/>
          </a:p>
          <a:p>
            <a:r>
              <a:rPr lang="en-US" dirty="0" smtClean="0"/>
              <a:t>(I also have a little fun highlighting the hidden assumptions underlying Amazon Glacier's reliability claims. For more on that see this earlier post:</a:t>
            </a:r>
            <a:r>
              <a:rPr lang="en-US" baseline="0" dirty="0" smtClean="0"/>
              <a:t> http://drmaltman.wordpress.com/2012/11/15/amazons-creeping-glacier-and-digital-preservation </a:t>
            </a:r>
            <a:r>
              <a:rPr lang="en-US" dirty="0" smtClean="0"/>
              <a:t>)</a:t>
            </a:r>
            <a:endParaRPr lang="en-US" dirty="0"/>
          </a:p>
        </p:txBody>
      </p:sp>
      <p:sp>
        <p:nvSpPr>
          <p:cNvPr id="4" name="Slide Number Placeholder 3"/>
          <p:cNvSpPr>
            <a:spLocks noGrp="1"/>
          </p:cNvSpPr>
          <p:nvPr>
            <p:ph type="sldNum" sz="quarter" idx="10"/>
          </p:nvPr>
        </p:nvSpPr>
        <p:spPr/>
        <p:txBody>
          <a:bodyPr/>
          <a:lstStyle/>
          <a:p>
            <a:fld id="{D6D040ED-0FFF-F44D-B7A7-C3A682EC5AD9}" type="slidenum">
              <a:rPr lang="en-US" smtClean="0"/>
              <a:t>5</a:t>
            </a:fld>
            <a:endParaRPr lang="en-US" dirty="0"/>
          </a:p>
        </p:txBody>
      </p:sp>
    </p:spTree>
    <p:extLst>
      <p:ext uri="{BB962C8B-B14F-4D97-AF65-F5344CB8AC3E}">
        <p14:creationId xmlns:p14="http://schemas.microsoft.com/office/powerpoint/2010/main" val="25416448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6D040ED-0FFF-F44D-B7A7-C3A682EC5AD9}" type="slidenum">
              <a:rPr lang="en-US" smtClean="0"/>
              <a:t>7</a:t>
            </a:fld>
            <a:endParaRPr lang="en-US" dirty="0"/>
          </a:p>
        </p:txBody>
      </p:sp>
    </p:spTree>
    <p:extLst>
      <p:ext uri="{BB962C8B-B14F-4D97-AF65-F5344CB8AC3E}">
        <p14:creationId xmlns:p14="http://schemas.microsoft.com/office/powerpoint/2010/main" val="20674987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Image Placeholder 1"/>
          <p:cNvSpPr>
            <a:spLocks noGrp="1" noRot="1" noChangeAspect="1" noTextEdit="1"/>
          </p:cNvSpPr>
          <p:nvPr>
            <p:ph type="sldImg"/>
          </p:nvPr>
        </p:nvSpPr>
        <p:spPr>
          <a:ln/>
        </p:spPr>
      </p:sp>
      <p:sp>
        <p:nvSpPr>
          <p:cNvPr id="43011" name="Notes Placeholder 2"/>
          <p:cNvSpPr>
            <a:spLocks noGrp="1"/>
          </p:cNvSpPr>
          <p:nvPr>
            <p:ph type="body" idx="1"/>
          </p:nvPr>
        </p:nvSpPr>
        <p:spPr>
          <a:noFill/>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a:lstStyle/>
          <a:p>
            <a:endParaRPr lang="en-US"/>
          </a:p>
        </p:txBody>
      </p:sp>
      <p:sp>
        <p:nvSpPr>
          <p:cNvPr id="43012" name="Slide Number Placeholder 3"/>
          <p:cNvSpPr>
            <a:spLocks noGrp="1"/>
          </p:cNvSpPr>
          <p:nvPr>
            <p:ph type="sldNum" sz="quarter" idx="5"/>
          </p:nvPr>
        </p:nvSpPr>
        <p:spPr>
          <a:noFill/>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fld id="{9154432C-BB64-CF46-80B7-26EC095C139A}" type="slidenum">
              <a:rPr lang="en-US"/>
              <a:pPr/>
              <a:t>20</a:t>
            </a:fld>
            <a:endParaRPr lang="en-US"/>
          </a:p>
        </p:txBody>
      </p:sp>
    </p:spTree>
    <p:extLst>
      <p:ext uri="{BB962C8B-B14F-4D97-AF65-F5344CB8AC3E}">
        <p14:creationId xmlns:p14="http://schemas.microsoft.com/office/powerpoint/2010/main" val="4673645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Shape 420"/>
          <p:cNvSpPr txBox="1">
            <a:spLocks noGrp="1"/>
          </p:cNvSpPr>
          <p:nvPr>
            <p:ph type="body" idx="1"/>
          </p:nvPr>
        </p:nvSpPr>
        <p:spPr>
          <a:xfrm>
            <a:off x="685801" y="4343400"/>
            <a:ext cx="5486399" cy="4114800"/>
          </a:xfrm>
          <a:prstGeom prst="rect">
            <a:avLst/>
          </a:prstGeom>
        </p:spPr>
        <p:txBody>
          <a:bodyPr lIns="91425" tIns="91425" rIns="91425" bIns="91425" anchor="t" anchorCtr="0">
            <a:noAutofit/>
          </a:bodyPr>
          <a:lstStyle/>
          <a:p>
            <a:pPr>
              <a:spcBef>
                <a:spcPts val="0"/>
              </a:spcBef>
              <a:buNone/>
            </a:pPr>
            <a:endParaRPr/>
          </a:p>
        </p:txBody>
      </p:sp>
      <p:sp>
        <p:nvSpPr>
          <p:cNvPr id="421" name="Shape 42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extLst>
      <p:ext uri="{BB962C8B-B14F-4D97-AF65-F5344CB8AC3E}">
        <p14:creationId xmlns:p14="http://schemas.microsoft.com/office/powerpoint/2010/main" val="14748155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914400"/>
            <a:ext cx="7772400" cy="1470025"/>
          </a:xfrm>
        </p:spPr>
        <p:txBody>
          <a:bodyPr/>
          <a:lstStyle/>
          <a:p>
            <a:r>
              <a:rPr lang="en-US" dirty="0" smtClean="0"/>
              <a:t>Click to edit Master title style</a:t>
            </a:r>
            <a:endParaRPr lang="en-US" dirty="0"/>
          </a:p>
        </p:txBody>
      </p:sp>
      <p:sp>
        <p:nvSpPr>
          <p:cNvPr id="3" name="Subtitle 2"/>
          <p:cNvSpPr>
            <a:spLocks noGrp="1"/>
          </p:cNvSpPr>
          <p:nvPr>
            <p:ph type="subTitle" idx="1"/>
          </p:nvPr>
        </p:nvSpPr>
        <p:spPr>
          <a:xfrm>
            <a:off x="4572000" y="3886200"/>
            <a:ext cx="3886200" cy="18288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smtClean="0"/>
              <a:t>Click to edit Master subtitle style</a:t>
            </a:r>
            <a:endParaRPr lang="en-US" dirty="0"/>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5" name="Rectangle 5"/>
          <p:cNvSpPr>
            <a:spLocks noGrp="1" noChangeArrowheads="1"/>
          </p:cNvSpPr>
          <p:nvPr>
            <p:ph type="ftr" sz="quarter" idx="11"/>
          </p:nvPr>
        </p:nvSpPr>
        <p:spPr>
          <a:ln/>
        </p:spPr>
        <p:txBody>
          <a:bodyPr/>
          <a:lstStyle>
            <a:lvl1pPr>
              <a:defRPr/>
            </a:lvl1pPr>
          </a:lstStyle>
          <a:p>
            <a:pPr>
              <a:defRPr/>
            </a:pPr>
            <a:r>
              <a:rPr lang="fr-FR" altLang="en-US" smtClean="0"/>
              <a:t>How Many Copies Is Enough? </a:t>
            </a:r>
            <a:endParaRPr lang="en-US" altLang="en-US"/>
          </a:p>
        </p:txBody>
      </p:sp>
      <p:sp>
        <p:nvSpPr>
          <p:cNvPr id="6" name="Rectangle 6"/>
          <p:cNvSpPr>
            <a:spLocks noGrp="1" noChangeArrowheads="1"/>
          </p:cNvSpPr>
          <p:nvPr>
            <p:ph type="sldNum" sz="quarter" idx="12"/>
          </p:nvPr>
        </p:nvSpPr>
        <p:spPr>
          <a:ln/>
        </p:spPr>
        <p:txBody>
          <a:bodyPr/>
          <a:lstStyle>
            <a:lvl1pPr>
              <a:defRPr/>
            </a:lvl1pPr>
          </a:lstStyle>
          <a:p>
            <a:fld id="{CE5CBB88-1003-5249-8871-528094173893}" type="slidenum">
              <a:rPr lang="en-US"/>
              <a:pPr/>
              <a:t>‹#›</a:t>
            </a:fld>
            <a:endParaRPr lang="en-US"/>
          </a:p>
        </p:txBody>
      </p:sp>
    </p:spTree>
    <p:extLst>
      <p:ext uri="{BB962C8B-B14F-4D97-AF65-F5344CB8AC3E}">
        <p14:creationId xmlns:p14="http://schemas.microsoft.com/office/powerpoint/2010/main" val="28697868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5" name="Rectangle 5"/>
          <p:cNvSpPr>
            <a:spLocks noGrp="1" noChangeArrowheads="1"/>
          </p:cNvSpPr>
          <p:nvPr>
            <p:ph type="ftr" sz="quarter" idx="11"/>
          </p:nvPr>
        </p:nvSpPr>
        <p:spPr>
          <a:ln/>
        </p:spPr>
        <p:txBody>
          <a:bodyPr/>
          <a:lstStyle>
            <a:lvl1pPr>
              <a:defRPr/>
            </a:lvl1pPr>
          </a:lstStyle>
          <a:p>
            <a:pPr>
              <a:defRPr/>
            </a:pPr>
            <a:r>
              <a:rPr lang="fr-FR" altLang="en-US" smtClean="0"/>
              <a:t>How Many Copies Is Enough? </a:t>
            </a:r>
            <a:endParaRPr lang="en-US" altLang="en-US"/>
          </a:p>
        </p:txBody>
      </p:sp>
      <p:sp>
        <p:nvSpPr>
          <p:cNvPr id="6" name="Rectangle 6"/>
          <p:cNvSpPr>
            <a:spLocks noGrp="1" noChangeArrowheads="1"/>
          </p:cNvSpPr>
          <p:nvPr>
            <p:ph type="sldNum" sz="quarter" idx="12"/>
          </p:nvPr>
        </p:nvSpPr>
        <p:spPr>
          <a:ln/>
        </p:spPr>
        <p:txBody>
          <a:bodyPr/>
          <a:lstStyle>
            <a:lvl1pPr>
              <a:defRPr/>
            </a:lvl1pPr>
          </a:lstStyle>
          <a:p>
            <a:fld id="{D3978450-DF31-CD4B-87D0-7E6EA1B23EEB}" type="slidenum">
              <a:rPr lang="en-US"/>
              <a:pPr/>
              <a:t>‹#›</a:t>
            </a:fld>
            <a:endParaRPr lang="en-US"/>
          </a:p>
        </p:txBody>
      </p:sp>
    </p:spTree>
    <p:extLst>
      <p:ext uri="{BB962C8B-B14F-4D97-AF65-F5344CB8AC3E}">
        <p14:creationId xmlns:p14="http://schemas.microsoft.com/office/powerpoint/2010/main" val="5917673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5" name="Rectangle 5"/>
          <p:cNvSpPr>
            <a:spLocks noGrp="1" noChangeArrowheads="1"/>
          </p:cNvSpPr>
          <p:nvPr>
            <p:ph type="ftr" sz="quarter" idx="11"/>
          </p:nvPr>
        </p:nvSpPr>
        <p:spPr>
          <a:ln/>
        </p:spPr>
        <p:txBody>
          <a:bodyPr/>
          <a:lstStyle>
            <a:lvl1pPr>
              <a:defRPr/>
            </a:lvl1pPr>
          </a:lstStyle>
          <a:p>
            <a:pPr>
              <a:defRPr/>
            </a:pPr>
            <a:r>
              <a:rPr lang="fr-FR" altLang="en-US" smtClean="0"/>
              <a:t>How Many Copies Is Enough? </a:t>
            </a:r>
            <a:endParaRPr lang="en-US" altLang="en-US"/>
          </a:p>
        </p:txBody>
      </p:sp>
      <p:sp>
        <p:nvSpPr>
          <p:cNvPr id="6" name="Rectangle 6"/>
          <p:cNvSpPr>
            <a:spLocks noGrp="1" noChangeArrowheads="1"/>
          </p:cNvSpPr>
          <p:nvPr>
            <p:ph type="sldNum" sz="quarter" idx="12"/>
          </p:nvPr>
        </p:nvSpPr>
        <p:spPr>
          <a:ln/>
        </p:spPr>
        <p:txBody>
          <a:bodyPr/>
          <a:lstStyle>
            <a:lvl1pPr>
              <a:defRPr/>
            </a:lvl1pPr>
          </a:lstStyle>
          <a:p>
            <a:fld id="{9364D2E6-6E9A-B94D-BD52-10C93A3A8E19}" type="slidenum">
              <a:rPr lang="en-US"/>
              <a:pPr/>
              <a:t>‹#›</a:t>
            </a:fld>
            <a:endParaRPr lang="en-US"/>
          </a:p>
        </p:txBody>
      </p:sp>
    </p:spTree>
    <p:extLst>
      <p:ext uri="{BB962C8B-B14F-4D97-AF65-F5344CB8AC3E}">
        <p14:creationId xmlns:p14="http://schemas.microsoft.com/office/powerpoint/2010/main" val="21643325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US"/>
          </a:p>
        </p:txBody>
      </p:sp>
      <p:sp>
        <p:nvSpPr>
          <p:cNvPr id="3" name="Table Placeholder 2"/>
          <p:cNvSpPr>
            <a:spLocks noGrp="1"/>
          </p:cNvSpPr>
          <p:nvPr>
            <p:ph type="tbl" idx="1"/>
          </p:nvPr>
        </p:nvSpPr>
        <p:spPr>
          <a:xfrm>
            <a:off x="457200" y="1600200"/>
            <a:ext cx="8229600" cy="4525963"/>
          </a:xfrm>
        </p:spPr>
        <p:txBody>
          <a:bodyPr/>
          <a:lstStyle/>
          <a:p>
            <a:pPr lvl="0"/>
            <a:endParaRPr lang="en-US" noProof="0" smtClean="0"/>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5" name="Rectangle 5"/>
          <p:cNvSpPr>
            <a:spLocks noGrp="1" noChangeArrowheads="1"/>
          </p:cNvSpPr>
          <p:nvPr>
            <p:ph type="ftr" sz="quarter" idx="11"/>
          </p:nvPr>
        </p:nvSpPr>
        <p:spPr>
          <a:ln/>
        </p:spPr>
        <p:txBody>
          <a:bodyPr/>
          <a:lstStyle>
            <a:lvl1pPr>
              <a:defRPr/>
            </a:lvl1pPr>
          </a:lstStyle>
          <a:p>
            <a:pPr>
              <a:defRPr/>
            </a:pPr>
            <a:r>
              <a:rPr lang="fr-FR" altLang="en-US" smtClean="0"/>
              <a:t>How Many Copies Is Enough? </a:t>
            </a:r>
            <a:endParaRPr lang="en-US" altLang="en-US"/>
          </a:p>
        </p:txBody>
      </p:sp>
      <p:sp>
        <p:nvSpPr>
          <p:cNvPr id="6" name="Rectangle 6"/>
          <p:cNvSpPr>
            <a:spLocks noGrp="1" noChangeArrowheads="1"/>
          </p:cNvSpPr>
          <p:nvPr>
            <p:ph type="sldNum" sz="quarter" idx="12"/>
          </p:nvPr>
        </p:nvSpPr>
        <p:spPr>
          <a:ln/>
        </p:spPr>
        <p:txBody>
          <a:bodyPr/>
          <a:lstStyle>
            <a:lvl1pPr>
              <a:defRPr/>
            </a:lvl1pPr>
          </a:lstStyle>
          <a:p>
            <a:fld id="{9A0A554E-7E1E-914A-B1E9-45BD17EA429F}" type="slidenum">
              <a:rPr lang="en-US"/>
              <a:pPr/>
              <a:t>‹#›</a:t>
            </a:fld>
            <a:endParaRPr lang="en-US"/>
          </a:p>
        </p:txBody>
      </p:sp>
    </p:spTree>
    <p:extLst>
      <p:ext uri="{BB962C8B-B14F-4D97-AF65-F5344CB8AC3E}">
        <p14:creationId xmlns:p14="http://schemas.microsoft.com/office/powerpoint/2010/main" val="324311942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6" name="Rectangle 5"/>
          <p:cNvSpPr>
            <a:spLocks noGrp="1" noChangeArrowheads="1"/>
          </p:cNvSpPr>
          <p:nvPr>
            <p:ph type="ftr" sz="quarter" idx="11"/>
          </p:nvPr>
        </p:nvSpPr>
        <p:spPr>
          <a:ln/>
        </p:spPr>
        <p:txBody>
          <a:bodyPr/>
          <a:lstStyle>
            <a:lvl1pPr>
              <a:defRPr/>
            </a:lvl1pPr>
          </a:lstStyle>
          <a:p>
            <a:pPr>
              <a:defRPr/>
            </a:pPr>
            <a:r>
              <a:rPr lang="fr-FR" altLang="en-US" smtClean="0"/>
              <a:t>How Many Copies Is Enough? </a:t>
            </a:r>
            <a:endParaRPr lang="en-US" altLang="en-US"/>
          </a:p>
        </p:txBody>
      </p:sp>
      <p:sp>
        <p:nvSpPr>
          <p:cNvPr id="7" name="Rectangle 6"/>
          <p:cNvSpPr>
            <a:spLocks noGrp="1" noChangeArrowheads="1"/>
          </p:cNvSpPr>
          <p:nvPr>
            <p:ph type="sldNum" sz="quarter" idx="12"/>
          </p:nvPr>
        </p:nvSpPr>
        <p:spPr>
          <a:ln/>
        </p:spPr>
        <p:txBody>
          <a:bodyPr/>
          <a:lstStyle>
            <a:lvl1pPr>
              <a:defRPr/>
            </a:lvl1pPr>
          </a:lstStyle>
          <a:p>
            <a:fld id="{040DAC57-054D-1344-823C-D5159B6A5AE0}" type="slidenum">
              <a:rPr lang="en-US"/>
              <a:pPr/>
              <a:t>‹#›</a:t>
            </a:fld>
            <a:endParaRPr lang="en-US"/>
          </a:p>
        </p:txBody>
      </p:sp>
    </p:spTree>
    <p:extLst>
      <p:ext uri="{BB962C8B-B14F-4D97-AF65-F5344CB8AC3E}">
        <p14:creationId xmlns:p14="http://schemas.microsoft.com/office/powerpoint/2010/main" val="31716181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6"/>
          <p:cNvCxnSpPr>
            <a:cxnSpLocks noChangeShapeType="1"/>
          </p:cNvCxnSpPr>
          <p:nvPr userDrawn="1"/>
        </p:nvCxnSpPr>
        <p:spPr bwMode="auto">
          <a:xfrm>
            <a:off x="0" y="1371600"/>
            <a:ext cx="9144000" cy="0"/>
          </a:xfrm>
          <a:prstGeom prst="line">
            <a:avLst/>
          </a:prstGeom>
          <a:noFill/>
          <a:ln w="1016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 name="Title 1"/>
          <p:cNvSpPr>
            <a:spLocks noGrp="1"/>
          </p:cNvSpPr>
          <p:nvPr>
            <p:ph type="title"/>
          </p:nvPr>
        </p:nvSpPr>
        <p:spPr>
          <a:xfrm>
            <a:off x="457200" y="152400"/>
            <a:ext cx="8229600" cy="1143000"/>
          </a:xfrm>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lvl1pPr>
              <a:defRPr sz="2800"/>
            </a:lvl1pPr>
            <a:lvl2pPr>
              <a:defRPr sz="2400"/>
            </a:lvl2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Rectangle 4"/>
          <p:cNvSpPr>
            <a:spLocks noGrp="1" noChangeArrowheads="1"/>
          </p:cNvSpPr>
          <p:nvPr>
            <p:ph type="dt" sz="half" idx="10"/>
          </p:nvPr>
        </p:nvSpPr>
        <p:spPr/>
        <p:txBody>
          <a:bodyPr/>
          <a:lstStyle>
            <a:lvl1pPr>
              <a:defRPr/>
            </a:lvl1pPr>
          </a:lstStyle>
          <a:p>
            <a:pPr>
              <a:defRPr/>
            </a:pPr>
            <a:endParaRPr lang="en-US" altLang="en-US"/>
          </a:p>
        </p:txBody>
      </p:sp>
      <p:sp>
        <p:nvSpPr>
          <p:cNvPr id="6" name="Rectangle 5"/>
          <p:cNvSpPr>
            <a:spLocks noGrp="1" noChangeArrowheads="1"/>
          </p:cNvSpPr>
          <p:nvPr>
            <p:ph type="ftr" sz="quarter" idx="11"/>
          </p:nvPr>
        </p:nvSpPr>
        <p:spPr>
          <a:xfrm>
            <a:off x="2743200" y="6476999"/>
            <a:ext cx="3581400" cy="244475"/>
          </a:xfrm>
        </p:spPr>
        <p:txBody>
          <a:bodyPr/>
          <a:lstStyle>
            <a:lvl1pPr>
              <a:defRPr/>
            </a:lvl1pPr>
          </a:lstStyle>
          <a:p>
            <a:pPr>
              <a:defRPr/>
            </a:pPr>
            <a:r>
              <a:rPr lang="fr-FR" altLang="en-US" dirty="0" smtClean="0"/>
              <a:t>How </a:t>
            </a:r>
            <a:r>
              <a:rPr lang="fr-FR" altLang="en-US" dirty="0" err="1" smtClean="0"/>
              <a:t>Many</a:t>
            </a:r>
            <a:r>
              <a:rPr lang="fr-FR" altLang="en-US" dirty="0" smtClean="0"/>
              <a:t> Copies Is </a:t>
            </a:r>
            <a:r>
              <a:rPr lang="fr-FR" altLang="en-US" dirty="0" err="1" smtClean="0"/>
              <a:t>Enough</a:t>
            </a:r>
            <a:r>
              <a:rPr lang="fr-FR" altLang="en-US" dirty="0" smtClean="0"/>
              <a:t>? </a:t>
            </a:r>
            <a:endParaRPr lang="en-US" altLang="en-US" dirty="0"/>
          </a:p>
        </p:txBody>
      </p:sp>
      <p:sp>
        <p:nvSpPr>
          <p:cNvPr id="7" name="Rectangle 6"/>
          <p:cNvSpPr>
            <a:spLocks noGrp="1" noChangeArrowheads="1"/>
          </p:cNvSpPr>
          <p:nvPr>
            <p:ph type="sldNum" sz="quarter" idx="12"/>
          </p:nvPr>
        </p:nvSpPr>
        <p:spPr>
          <a:xfrm>
            <a:off x="6553200" y="6476999"/>
            <a:ext cx="2133600" cy="244476"/>
          </a:xfrm>
        </p:spPr>
        <p:txBody>
          <a:bodyPr/>
          <a:lstStyle>
            <a:lvl1pPr>
              <a:defRPr/>
            </a:lvl1pPr>
          </a:lstStyle>
          <a:p>
            <a:fld id="{FE4BFB42-27A6-D741-BF16-11952B9FDEBC}" type="slidenum">
              <a:rPr lang="en-US"/>
              <a:pPr/>
              <a:t>‹#›</a:t>
            </a:fld>
            <a:endParaRPr lang="en-US"/>
          </a:p>
        </p:txBody>
      </p:sp>
    </p:spTree>
    <p:extLst>
      <p:ext uri="{BB962C8B-B14F-4D97-AF65-F5344CB8AC3E}">
        <p14:creationId xmlns:p14="http://schemas.microsoft.com/office/powerpoint/2010/main" val="21827750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5" name="Rectangle 5"/>
          <p:cNvSpPr>
            <a:spLocks noGrp="1" noChangeArrowheads="1"/>
          </p:cNvSpPr>
          <p:nvPr>
            <p:ph type="ftr" sz="quarter" idx="11"/>
          </p:nvPr>
        </p:nvSpPr>
        <p:spPr>
          <a:ln/>
        </p:spPr>
        <p:txBody>
          <a:bodyPr/>
          <a:lstStyle>
            <a:lvl1pPr>
              <a:defRPr/>
            </a:lvl1pPr>
          </a:lstStyle>
          <a:p>
            <a:pPr>
              <a:defRPr/>
            </a:pPr>
            <a:r>
              <a:rPr lang="fr-FR" altLang="en-US" smtClean="0"/>
              <a:t>How Many Copies Is Enough? </a:t>
            </a:r>
            <a:endParaRPr lang="en-US" altLang="en-US"/>
          </a:p>
        </p:txBody>
      </p:sp>
      <p:sp>
        <p:nvSpPr>
          <p:cNvPr id="6" name="Rectangle 6"/>
          <p:cNvSpPr>
            <a:spLocks noGrp="1" noChangeArrowheads="1"/>
          </p:cNvSpPr>
          <p:nvPr>
            <p:ph type="sldNum" sz="quarter" idx="12"/>
          </p:nvPr>
        </p:nvSpPr>
        <p:spPr>
          <a:ln/>
        </p:spPr>
        <p:txBody>
          <a:bodyPr/>
          <a:lstStyle>
            <a:lvl1pPr>
              <a:defRPr/>
            </a:lvl1pPr>
          </a:lstStyle>
          <a:p>
            <a:fld id="{27F45B51-7780-E945-863C-B0851BCA7DEB}" type="slidenum">
              <a:rPr lang="en-US"/>
              <a:pPr/>
              <a:t>‹#›</a:t>
            </a:fld>
            <a:endParaRPr lang="en-US"/>
          </a:p>
        </p:txBody>
      </p:sp>
    </p:spTree>
    <p:extLst>
      <p:ext uri="{BB962C8B-B14F-4D97-AF65-F5344CB8AC3E}">
        <p14:creationId xmlns:p14="http://schemas.microsoft.com/office/powerpoint/2010/main" val="3331699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6" name="Rectangle 5"/>
          <p:cNvSpPr>
            <a:spLocks noGrp="1" noChangeArrowheads="1"/>
          </p:cNvSpPr>
          <p:nvPr>
            <p:ph type="ftr" sz="quarter" idx="11"/>
          </p:nvPr>
        </p:nvSpPr>
        <p:spPr>
          <a:ln/>
        </p:spPr>
        <p:txBody>
          <a:bodyPr/>
          <a:lstStyle>
            <a:lvl1pPr>
              <a:defRPr/>
            </a:lvl1pPr>
          </a:lstStyle>
          <a:p>
            <a:pPr>
              <a:defRPr/>
            </a:pPr>
            <a:r>
              <a:rPr lang="fr-FR" altLang="en-US" smtClean="0"/>
              <a:t>How Many Copies Is Enough? </a:t>
            </a:r>
            <a:endParaRPr lang="en-US" altLang="en-US"/>
          </a:p>
        </p:txBody>
      </p:sp>
      <p:sp>
        <p:nvSpPr>
          <p:cNvPr id="7" name="Rectangle 6"/>
          <p:cNvSpPr>
            <a:spLocks noGrp="1" noChangeArrowheads="1"/>
          </p:cNvSpPr>
          <p:nvPr>
            <p:ph type="sldNum" sz="quarter" idx="12"/>
          </p:nvPr>
        </p:nvSpPr>
        <p:spPr>
          <a:ln/>
        </p:spPr>
        <p:txBody>
          <a:bodyPr/>
          <a:lstStyle>
            <a:lvl1pPr>
              <a:defRPr/>
            </a:lvl1pPr>
          </a:lstStyle>
          <a:p>
            <a:fld id="{F0D7C225-6A0B-5648-A128-D7E2048D74F9}" type="slidenum">
              <a:rPr lang="en-US"/>
              <a:pPr/>
              <a:t>‹#›</a:t>
            </a:fld>
            <a:endParaRPr lang="en-US"/>
          </a:p>
        </p:txBody>
      </p:sp>
    </p:spTree>
    <p:extLst>
      <p:ext uri="{BB962C8B-B14F-4D97-AF65-F5344CB8AC3E}">
        <p14:creationId xmlns:p14="http://schemas.microsoft.com/office/powerpoint/2010/main" val="20943425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8" name="Rectangle 5"/>
          <p:cNvSpPr>
            <a:spLocks noGrp="1" noChangeArrowheads="1"/>
          </p:cNvSpPr>
          <p:nvPr>
            <p:ph type="ftr" sz="quarter" idx="11"/>
          </p:nvPr>
        </p:nvSpPr>
        <p:spPr>
          <a:ln/>
        </p:spPr>
        <p:txBody>
          <a:bodyPr/>
          <a:lstStyle>
            <a:lvl1pPr>
              <a:defRPr/>
            </a:lvl1pPr>
          </a:lstStyle>
          <a:p>
            <a:pPr>
              <a:defRPr/>
            </a:pPr>
            <a:r>
              <a:rPr lang="fr-FR" altLang="en-US" smtClean="0"/>
              <a:t>How Many Copies Is Enough? </a:t>
            </a:r>
            <a:endParaRPr lang="en-US" altLang="en-US"/>
          </a:p>
        </p:txBody>
      </p:sp>
      <p:sp>
        <p:nvSpPr>
          <p:cNvPr id="9" name="Rectangle 6"/>
          <p:cNvSpPr>
            <a:spLocks noGrp="1" noChangeArrowheads="1"/>
          </p:cNvSpPr>
          <p:nvPr>
            <p:ph type="sldNum" sz="quarter" idx="12"/>
          </p:nvPr>
        </p:nvSpPr>
        <p:spPr>
          <a:ln/>
        </p:spPr>
        <p:txBody>
          <a:bodyPr/>
          <a:lstStyle>
            <a:lvl1pPr>
              <a:defRPr/>
            </a:lvl1pPr>
          </a:lstStyle>
          <a:p>
            <a:fld id="{A779D41D-62C4-DC44-A8C3-FF613253F113}" type="slidenum">
              <a:rPr lang="en-US"/>
              <a:pPr/>
              <a:t>‹#›</a:t>
            </a:fld>
            <a:endParaRPr lang="en-US"/>
          </a:p>
        </p:txBody>
      </p:sp>
    </p:spTree>
    <p:extLst>
      <p:ext uri="{BB962C8B-B14F-4D97-AF65-F5344CB8AC3E}">
        <p14:creationId xmlns:p14="http://schemas.microsoft.com/office/powerpoint/2010/main" val="13331772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4" name="Rectangle 5"/>
          <p:cNvSpPr>
            <a:spLocks noGrp="1" noChangeArrowheads="1"/>
          </p:cNvSpPr>
          <p:nvPr>
            <p:ph type="ftr" sz="quarter" idx="11"/>
          </p:nvPr>
        </p:nvSpPr>
        <p:spPr>
          <a:ln/>
        </p:spPr>
        <p:txBody>
          <a:bodyPr/>
          <a:lstStyle>
            <a:lvl1pPr>
              <a:defRPr/>
            </a:lvl1pPr>
          </a:lstStyle>
          <a:p>
            <a:pPr>
              <a:defRPr/>
            </a:pPr>
            <a:r>
              <a:rPr lang="fr-FR" altLang="en-US" smtClean="0"/>
              <a:t>How Many Copies Is Enough? </a:t>
            </a:r>
            <a:endParaRPr lang="en-US" altLang="en-US"/>
          </a:p>
        </p:txBody>
      </p:sp>
      <p:sp>
        <p:nvSpPr>
          <p:cNvPr id="5" name="Rectangle 6"/>
          <p:cNvSpPr>
            <a:spLocks noGrp="1" noChangeArrowheads="1"/>
          </p:cNvSpPr>
          <p:nvPr>
            <p:ph type="sldNum" sz="quarter" idx="12"/>
          </p:nvPr>
        </p:nvSpPr>
        <p:spPr>
          <a:ln/>
        </p:spPr>
        <p:txBody>
          <a:bodyPr/>
          <a:lstStyle>
            <a:lvl1pPr>
              <a:defRPr/>
            </a:lvl1pPr>
          </a:lstStyle>
          <a:p>
            <a:fld id="{6E48AC2A-D276-9246-9E55-755EF3915A90}" type="slidenum">
              <a:rPr lang="en-US"/>
              <a:pPr/>
              <a:t>‹#›</a:t>
            </a:fld>
            <a:endParaRPr lang="en-US"/>
          </a:p>
        </p:txBody>
      </p:sp>
    </p:spTree>
    <p:extLst>
      <p:ext uri="{BB962C8B-B14F-4D97-AF65-F5344CB8AC3E}">
        <p14:creationId xmlns:p14="http://schemas.microsoft.com/office/powerpoint/2010/main" val="34303141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3" name="Rectangle 5"/>
          <p:cNvSpPr>
            <a:spLocks noGrp="1" noChangeArrowheads="1"/>
          </p:cNvSpPr>
          <p:nvPr>
            <p:ph type="ftr" sz="quarter" idx="11"/>
          </p:nvPr>
        </p:nvSpPr>
        <p:spPr>
          <a:ln/>
        </p:spPr>
        <p:txBody>
          <a:bodyPr/>
          <a:lstStyle>
            <a:lvl1pPr>
              <a:defRPr/>
            </a:lvl1pPr>
          </a:lstStyle>
          <a:p>
            <a:pPr>
              <a:defRPr/>
            </a:pPr>
            <a:r>
              <a:rPr lang="fr-FR" altLang="en-US" smtClean="0"/>
              <a:t>How Many Copies Is Enough? </a:t>
            </a:r>
            <a:endParaRPr lang="en-US" altLang="en-US"/>
          </a:p>
        </p:txBody>
      </p:sp>
      <p:sp>
        <p:nvSpPr>
          <p:cNvPr id="4" name="Rectangle 6"/>
          <p:cNvSpPr>
            <a:spLocks noGrp="1" noChangeArrowheads="1"/>
          </p:cNvSpPr>
          <p:nvPr>
            <p:ph type="sldNum" sz="quarter" idx="12"/>
          </p:nvPr>
        </p:nvSpPr>
        <p:spPr>
          <a:ln/>
        </p:spPr>
        <p:txBody>
          <a:bodyPr/>
          <a:lstStyle>
            <a:lvl1pPr>
              <a:defRPr/>
            </a:lvl1pPr>
          </a:lstStyle>
          <a:p>
            <a:fld id="{86A01FEA-1C2A-C743-A937-A70CCEBFD0D8}" type="slidenum">
              <a:rPr lang="en-US"/>
              <a:pPr/>
              <a:t>‹#›</a:t>
            </a:fld>
            <a:endParaRPr lang="en-US"/>
          </a:p>
        </p:txBody>
      </p:sp>
    </p:spTree>
    <p:extLst>
      <p:ext uri="{BB962C8B-B14F-4D97-AF65-F5344CB8AC3E}">
        <p14:creationId xmlns:p14="http://schemas.microsoft.com/office/powerpoint/2010/main" val="37036650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6" name="Rectangle 5"/>
          <p:cNvSpPr>
            <a:spLocks noGrp="1" noChangeArrowheads="1"/>
          </p:cNvSpPr>
          <p:nvPr>
            <p:ph type="ftr" sz="quarter" idx="11"/>
          </p:nvPr>
        </p:nvSpPr>
        <p:spPr>
          <a:ln/>
        </p:spPr>
        <p:txBody>
          <a:bodyPr/>
          <a:lstStyle>
            <a:lvl1pPr>
              <a:defRPr/>
            </a:lvl1pPr>
          </a:lstStyle>
          <a:p>
            <a:pPr>
              <a:defRPr/>
            </a:pPr>
            <a:r>
              <a:rPr lang="fr-FR" altLang="en-US" smtClean="0"/>
              <a:t>How Many Copies Is Enough? </a:t>
            </a:r>
            <a:endParaRPr lang="en-US" altLang="en-US"/>
          </a:p>
        </p:txBody>
      </p:sp>
      <p:sp>
        <p:nvSpPr>
          <p:cNvPr id="7" name="Rectangle 6"/>
          <p:cNvSpPr>
            <a:spLocks noGrp="1" noChangeArrowheads="1"/>
          </p:cNvSpPr>
          <p:nvPr>
            <p:ph type="sldNum" sz="quarter" idx="12"/>
          </p:nvPr>
        </p:nvSpPr>
        <p:spPr>
          <a:ln/>
        </p:spPr>
        <p:txBody>
          <a:bodyPr/>
          <a:lstStyle>
            <a:lvl1pPr>
              <a:defRPr/>
            </a:lvl1pPr>
          </a:lstStyle>
          <a:p>
            <a:fld id="{7B45F694-AABE-2840-B745-B1285339C05A}" type="slidenum">
              <a:rPr lang="en-US"/>
              <a:pPr/>
              <a:t>‹#›</a:t>
            </a:fld>
            <a:endParaRPr lang="en-US"/>
          </a:p>
        </p:txBody>
      </p:sp>
    </p:spTree>
    <p:extLst>
      <p:ext uri="{BB962C8B-B14F-4D97-AF65-F5344CB8AC3E}">
        <p14:creationId xmlns:p14="http://schemas.microsoft.com/office/powerpoint/2010/main" val="37652557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6" name="Rectangle 5"/>
          <p:cNvSpPr>
            <a:spLocks noGrp="1" noChangeArrowheads="1"/>
          </p:cNvSpPr>
          <p:nvPr>
            <p:ph type="ftr" sz="quarter" idx="11"/>
          </p:nvPr>
        </p:nvSpPr>
        <p:spPr>
          <a:ln/>
        </p:spPr>
        <p:txBody>
          <a:bodyPr/>
          <a:lstStyle>
            <a:lvl1pPr>
              <a:defRPr/>
            </a:lvl1pPr>
          </a:lstStyle>
          <a:p>
            <a:pPr>
              <a:defRPr/>
            </a:pPr>
            <a:r>
              <a:rPr lang="fr-FR" altLang="en-US" smtClean="0"/>
              <a:t>How Many Copies Is Enough? </a:t>
            </a:r>
            <a:endParaRPr lang="en-US" altLang="en-US"/>
          </a:p>
        </p:txBody>
      </p:sp>
      <p:sp>
        <p:nvSpPr>
          <p:cNvPr id="7" name="Rectangle 6"/>
          <p:cNvSpPr>
            <a:spLocks noGrp="1" noChangeArrowheads="1"/>
          </p:cNvSpPr>
          <p:nvPr>
            <p:ph type="sldNum" sz="quarter" idx="12"/>
          </p:nvPr>
        </p:nvSpPr>
        <p:spPr>
          <a:ln/>
        </p:spPr>
        <p:txBody>
          <a:bodyPr/>
          <a:lstStyle>
            <a:lvl1pPr>
              <a:defRPr/>
            </a:lvl1pPr>
          </a:lstStyle>
          <a:p>
            <a:fld id="{CBF2CE9E-DF81-5E42-B0DE-BA1E5561F797}" type="slidenum">
              <a:rPr lang="en-US"/>
              <a:pPr/>
              <a:t>‹#›</a:t>
            </a:fld>
            <a:endParaRPr lang="en-US"/>
          </a:p>
        </p:txBody>
      </p:sp>
    </p:spTree>
    <p:extLst>
      <p:ext uri="{BB962C8B-B14F-4D97-AF65-F5344CB8AC3E}">
        <p14:creationId xmlns:p14="http://schemas.microsoft.com/office/powerpoint/2010/main" val="16803300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latin typeface="Arial" charset="0"/>
                <a:ea typeface="+mn-ea"/>
              </a:defRPr>
            </a:lvl1pPr>
          </a:lstStyle>
          <a:p>
            <a:pPr>
              <a:defRPr/>
            </a:pPr>
            <a:endParaRPr lang="en-US" altLang="en-US"/>
          </a:p>
        </p:txBody>
      </p:sp>
      <p:sp>
        <p:nvSpPr>
          <p:cNvPr id="1029" name="Rectangle 5"/>
          <p:cNvSpPr>
            <a:spLocks noGrp="1" noChangeArrowheads="1"/>
          </p:cNvSpPr>
          <p:nvPr>
            <p:ph type="ftr" sz="quarter" idx="3"/>
          </p:nvPr>
        </p:nvSpPr>
        <p:spPr bwMode="auto">
          <a:xfrm>
            <a:off x="3124200" y="6245225"/>
            <a:ext cx="49530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latin typeface="Arial" charset="0"/>
                <a:ea typeface="+mn-ea"/>
              </a:defRPr>
            </a:lvl1pPr>
          </a:lstStyle>
          <a:p>
            <a:pPr>
              <a:defRPr/>
            </a:pPr>
            <a:r>
              <a:rPr lang="fr-FR" altLang="en-US" smtClean="0"/>
              <a:t>How Many Copies Is Enough? </a:t>
            </a:r>
            <a:endParaRPr lang="en-US" altLang="en-US"/>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lvl1pPr>
          </a:lstStyle>
          <a:p>
            <a:fld id="{23709730-65E3-F54C-85A3-E18772441478}" type="slidenum">
              <a:rPr lang="en-US"/>
              <a:pPr/>
              <a:t>‹#›</a:t>
            </a:fld>
            <a:endParaRPr lang="en-US"/>
          </a:p>
        </p:txBody>
      </p:sp>
    </p:spTree>
  </p:cSld>
  <p:clrMap bg1="lt1" tx1="dk1" bg2="lt2" tx2="dk2" accent1="accent1" accent2="accent2" accent3="accent3" accent4="accent4" accent5="accent5" accent6="accent6" hlink="hlink" folHlink="folHlink"/>
  <p:sldLayoutIdLst>
    <p:sldLayoutId id="2147483957" r:id="rId1"/>
    <p:sldLayoutId id="2147483969" r:id="rId2"/>
    <p:sldLayoutId id="2147483958" r:id="rId3"/>
    <p:sldLayoutId id="2147483959" r:id="rId4"/>
    <p:sldLayoutId id="2147483960" r:id="rId5"/>
    <p:sldLayoutId id="2147483961" r:id="rId6"/>
    <p:sldLayoutId id="2147483962" r:id="rId7"/>
    <p:sldLayoutId id="2147483963" r:id="rId8"/>
    <p:sldLayoutId id="2147483964" r:id="rId9"/>
    <p:sldLayoutId id="2147483965" r:id="rId10"/>
    <p:sldLayoutId id="2147483966" r:id="rId11"/>
    <p:sldLayoutId id="2147483967" r:id="rId12"/>
    <p:sldLayoutId id="2147483968" r:id="rId13"/>
  </p:sldLayoutIdLst>
  <p:hf hdr="0" ftr="0" dt="0"/>
  <p:txStyles>
    <p:titleStyle>
      <a:lvl1pPr algn="ctr" rtl="0" eaLnBrk="0" fontAlgn="base" hangingPunct="0">
        <a:spcBef>
          <a:spcPct val="0"/>
        </a:spcBef>
        <a:spcAft>
          <a:spcPct val="0"/>
        </a:spcAft>
        <a:defRPr sz="3600" b="1">
          <a:solidFill>
            <a:schemeClr val="tx2"/>
          </a:solidFill>
          <a:latin typeface="+mj-lt"/>
          <a:ea typeface="ＭＳ Ｐゴシック" charset="0"/>
          <a:cs typeface="+mj-cs"/>
        </a:defRPr>
      </a:lvl1pPr>
      <a:lvl2pPr algn="ctr" rtl="0" eaLnBrk="0" fontAlgn="base" hangingPunct="0">
        <a:spcBef>
          <a:spcPct val="0"/>
        </a:spcBef>
        <a:spcAft>
          <a:spcPct val="0"/>
        </a:spcAft>
        <a:defRPr sz="3600" b="1">
          <a:solidFill>
            <a:schemeClr val="tx2"/>
          </a:solidFill>
          <a:latin typeface="Arial" charset="0"/>
          <a:ea typeface="ＭＳ Ｐゴシック" charset="0"/>
        </a:defRPr>
      </a:lvl2pPr>
      <a:lvl3pPr algn="ctr" rtl="0" eaLnBrk="0" fontAlgn="base" hangingPunct="0">
        <a:spcBef>
          <a:spcPct val="0"/>
        </a:spcBef>
        <a:spcAft>
          <a:spcPct val="0"/>
        </a:spcAft>
        <a:defRPr sz="3600" b="1">
          <a:solidFill>
            <a:schemeClr val="tx2"/>
          </a:solidFill>
          <a:latin typeface="Arial" charset="0"/>
          <a:ea typeface="ＭＳ Ｐゴシック" charset="0"/>
        </a:defRPr>
      </a:lvl3pPr>
      <a:lvl4pPr algn="ctr" rtl="0" eaLnBrk="0" fontAlgn="base" hangingPunct="0">
        <a:spcBef>
          <a:spcPct val="0"/>
        </a:spcBef>
        <a:spcAft>
          <a:spcPct val="0"/>
        </a:spcAft>
        <a:defRPr sz="3600" b="1">
          <a:solidFill>
            <a:schemeClr val="tx2"/>
          </a:solidFill>
          <a:latin typeface="Arial" charset="0"/>
          <a:ea typeface="ＭＳ Ｐゴシック" charset="0"/>
        </a:defRPr>
      </a:lvl4pPr>
      <a:lvl5pPr algn="ctr" rtl="0" eaLnBrk="0" fontAlgn="base" hangingPunct="0">
        <a:spcBef>
          <a:spcPct val="0"/>
        </a:spcBef>
        <a:spcAft>
          <a:spcPct val="0"/>
        </a:spcAft>
        <a:defRPr sz="3600" b="1">
          <a:solidFill>
            <a:schemeClr val="tx2"/>
          </a:solidFill>
          <a:latin typeface="Arial" charset="0"/>
          <a:ea typeface="ＭＳ Ｐゴシック" charset="0"/>
        </a:defRPr>
      </a:lvl5pPr>
      <a:lvl6pPr marL="457200" algn="ctr" rtl="0" fontAlgn="base">
        <a:spcBef>
          <a:spcPct val="0"/>
        </a:spcBef>
        <a:spcAft>
          <a:spcPct val="0"/>
        </a:spcAft>
        <a:defRPr sz="3600" b="1">
          <a:solidFill>
            <a:schemeClr val="tx2"/>
          </a:solidFill>
          <a:latin typeface="Arial" charset="0"/>
        </a:defRPr>
      </a:lvl6pPr>
      <a:lvl7pPr marL="914400" algn="ctr" rtl="0" fontAlgn="base">
        <a:spcBef>
          <a:spcPct val="0"/>
        </a:spcBef>
        <a:spcAft>
          <a:spcPct val="0"/>
        </a:spcAft>
        <a:defRPr sz="3600" b="1">
          <a:solidFill>
            <a:schemeClr val="tx2"/>
          </a:solidFill>
          <a:latin typeface="Arial" charset="0"/>
        </a:defRPr>
      </a:lvl7pPr>
      <a:lvl8pPr marL="1371600" algn="ctr" rtl="0" fontAlgn="base">
        <a:spcBef>
          <a:spcPct val="0"/>
        </a:spcBef>
        <a:spcAft>
          <a:spcPct val="0"/>
        </a:spcAft>
        <a:defRPr sz="3600" b="1">
          <a:solidFill>
            <a:schemeClr val="tx2"/>
          </a:solidFill>
          <a:latin typeface="Arial" charset="0"/>
        </a:defRPr>
      </a:lvl8pPr>
      <a:lvl9pPr marL="1828800" algn="ctr" rtl="0" fontAlgn="base">
        <a:spcBef>
          <a:spcPct val="0"/>
        </a:spcBef>
        <a:spcAft>
          <a:spcPct val="0"/>
        </a:spcAft>
        <a:defRPr sz="3600" b="1">
          <a:solidFill>
            <a:schemeClr val="tx2"/>
          </a:solidFill>
          <a:latin typeface="Arial"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ＭＳ Ｐゴシック" charset="0"/>
          <a:cs typeface="+mn-cs"/>
        </a:defRPr>
      </a:lvl1pPr>
      <a:lvl2pPr marL="742950" indent="-285750" algn="l" rtl="0" eaLnBrk="0" fontAlgn="base" hangingPunct="0">
        <a:spcBef>
          <a:spcPct val="20000"/>
        </a:spcBef>
        <a:spcAft>
          <a:spcPct val="0"/>
        </a:spcAft>
        <a:buChar char="–"/>
        <a:defRPr sz="2000">
          <a:solidFill>
            <a:schemeClr val="tx1"/>
          </a:solidFill>
          <a:latin typeface="+mn-lt"/>
          <a:ea typeface="ＭＳ Ｐゴシック" charset="0"/>
        </a:defRPr>
      </a:lvl2pPr>
      <a:lvl3pPr marL="1143000" indent="-228600" algn="l" rtl="0" eaLnBrk="0" fontAlgn="base" hangingPunct="0">
        <a:spcBef>
          <a:spcPct val="20000"/>
        </a:spcBef>
        <a:spcAft>
          <a:spcPct val="0"/>
        </a:spcAft>
        <a:buChar char="•"/>
        <a:defRPr sz="2000">
          <a:solidFill>
            <a:schemeClr val="tx1"/>
          </a:solidFill>
          <a:latin typeface="+mn-lt"/>
          <a:ea typeface="ＭＳ Ｐゴシック" charset="0"/>
        </a:defRPr>
      </a:lvl3pPr>
      <a:lvl4pPr marL="1600200" indent="-228600" algn="l" rtl="0" eaLnBrk="0" fontAlgn="base" hangingPunct="0">
        <a:spcBef>
          <a:spcPct val="20000"/>
        </a:spcBef>
        <a:spcAft>
          <a:spcPct val="0"/>
        </a:spcAft>
        <a:buChar char="–"/>
        <a:defRPr sz="1600">
          <a:solidFill>
            <a:schemeClr val="tx1"/>
          </a:solidFill>
          <a:latin typeface="+mn-lt"/>
          <a:ea typeface="ＭＳ Ｐゴシック" charset="0"/>
        </a:defRPr>
      </a:lvl4pPr>
      <a:lvl5pPr marL="2057400" indent="-228600" algn="l" rtl="0" eaLnBrk="0" fontAlgn="base" hangingPunct="0">
        <a:spcBef>
          <a:spcPct val="20000"/>
        </a:spcBef>
        <a:spcAft>
          <a:spcPct val="0"/>
        </a:spcAft>
        <a:buChar char="»"/>
        <a:defRPr sz="1400">
          <a:solidFill>
            <a:schemeClr val="tx1"/>
          </a:solidFill>
          <a:latin typeface="+mn-lt"/>
          <a:ea typeface="ＭＳ Ｐゴシック" charset="0"/>
        </a:defRPr>
      </a:lvl5pPr>
      <a:lvl6pPr marL="2514600" indent="-228600" algn="l" rtl="0" fontAlgn="base">
        <a:spcBef>
          <a:spcPct val="20000"/>
        </a:spcBef>
        <a:spcAft>
          <a:spcPct val="0"/>
        </a:spcAft>
        <a:buChar char="»"/>
        <a:defRPr sz="1400">
          <a:solidFill>
            <a:schemeClr val="tx1"/>
          </a:solidFill>
          <a:latin typeface="+mn-lt"/>
        </a:defRPr>
      </a:lvl6pPr>
      <a:lvl7pPr marL="2971800" indent="-228600" algn="l" rtl="0" fontAlgn="base">
        <a:spcBef>
          <a:spcPct val="20000"/>
        </a:spcBef>
        <a:spcAft>
          <a:spcPct val="0"/>
        </a:spcAft>
        <a:buChar char="»"/>
        <a:defRPr sz="1400">
          <a:solidFill>
            <a:schemeClr val="tx1"/>
          </a:solidFill>
          <a:latin typeface="+mn-lt"/>
        </a:defRPr>
      </a:lvl7pPr>
      <a:lvl8pPr marL="3429000" indent="-228600" algn="l" rtl="0" fontAlgn="base">
        <a:spcBef>
          <a:spcPct val="20000"/>
        </a:spcBef>
        <a:spcAft>
          <a:spcPct val="0"/>
        </a:spcAft>
        <a:buChar char="»"/>
        <a:defRPr sz="1400">
          <a:solidFill>
            <a:schemeClr val="tx1"/>
          </a:solidFill>
          <a:latin typeface="+mn-lt"/>
        </a:defRPr>
      </a:lvl8pPr>
      <a:lvl9pPr marL="3886200" indent="-228600" algn="l" rtl="0" fontAlgn="base">
        <a:spcBef>
          <a:spcPct val="20000"/>
        </a:spcBef>
        <a:spcAft>
          <a:spcPct val="0"/>
        </a:spcAft>
        <a:buChar char="»"/>
        <a:defRPr sz="14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3.tiff"/><Relationship Id="rId1" Type="http://schemas.openxmlformats.org/officeDocument/2006/relationships/slideLayout" Target="../slideLayouts/slideLayout7.xml"/><Relationship Id="rId6" Type="http://schemas.openxmlformats.org/officeDocument/2006/relationships/image" Target="../media/image7.tiff"/><Relationship Id="rId5" Type="http://schemas.openxmlformats.org/officeDocument/2006/relationships/image" Target="../media/image6.tiff"/><Relationship Id="rId4" Type="http://schemas.openxmlformats.org/officeDocument/2006/relationships/image" Target="../media/image5.tif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9.tiff"/><Relationship Id="rId3" Type="http://schemas.openxmlformats.org/officeDocument/2006/relationships/image" Target="../media/image4.tiff"/><Relationship Id="rId7" Type="http://schemas.openxmlformats.org/officeDocument/2006/relationships/image" Target="../media/image8.tiff"/><Relationship Id="rId12" Type="http://schemas.openxmlformats.org/officeDocument/2006/relationships/image" Target="../media/image13.tiff"/><Relationship Id="rId2" Type="http://schemas.openxmlformats.org/officeDocument/2006/relationships/image" Target="../media/image3.tiff"/><Relationship Id="rId1" Type="http://schemas.openxmlformats.org/officeDocument/2006/relationships/slideLayout" Target="../slideLayouts/slideLayout7.xml"/><Relationship Id="rId6" Type="http://schemas.openxmlformats.org/officeDocument/2006/relationships/image" Target="../media/image7.tiff"/><Relationship Id="rId11" Type="http://schemas.openxmlformats.org/officeDocument/2006/relationships/image" Target="../media/image12.tiff"/><Relationship Id="rId5" Type="http://schemas.openxmlformats.org/officeDocument/2006/relationships/image" Target="../media/image6.tiff"/><Relationship Id="rId10" Type="http://schemas.openxmlformats.org/officeDocument/2006/relationships/image" Target="../media/image11.tiff"/><Relationship Id="rId4" Type="http://schemas.openxmlformats.org/officeDocument/2006/relationships/image" Target="../media/image5.tiff"/><Relationship Id="rId9" Type="http://schemas.openxmlformats.org/officeDocument/2006/relationships/image" Target="../media/image10.tif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comments" Target="../comments/comment1.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hyperlink" Target="mailto:escience@mit.edu" TargetMode="External"/><Relationship Id="rId7"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hyperlink" Target="http://www.icpsr.umich.edu/icpsrweb/ICPSR/staff/mcgovern.jsp" TargetMode="External"/><Relationship Id="rId5" Type="http://schemas.openxmlformats.org/officeDocument/2006/relationships/hyperlink" Target="http://www.irss.unc.edu/odum/jsp/content_node.jsp?nodeid=522" TargetMode="External"/><Relationship Id="rId4" Type="http://schemas.openxmlformats.org/officeDocument/2006/relationships/hyperlink" Target="http://informatics.mit.edu" TargetMode="External"/></Relationships>
</file>

<file path=ppt/slides/_rels/slide4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informatics.mit.edu"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hyperlink" Target="https://github.com/MIT-Informatics"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dirty="0"/>
          </a:p>
        </p:txBody>
      </p:sp>
      <p:sp>
        <p:nvSpPr>
          <p:cNvPr id="3" name="Subtitle 2"/>
          <p:cNvSpPr>
            <a:spLocks noGrp="1"/>
          </p:cNvSpPr>
          <p:nvPr>
            <p:ph type="subTitle" idx="1"/>
          </p:nvPr>
        </p:nvSpPr>
        <p:spPr/>
        <p:txBody>
          <a:bodyPr/>
          <a:lstStyle/>
          <a:p>
            <a:endParaRPr lang="en-US"/>
          </a:p>
        </p:txBody>
      </p:sp>
      <p:pic>
        <p:nvPicPr>
          <p:cNvPr id="4" name="Picture 3"/>
          <p:cNvPicPr>
            <a:picLocks noChangeAspect="1"/>
          </p:cNvPicPr>
          <p:nvPr/>
        </p:nvPicPr>
        <p:blipFill>
          <a:blip r:embed="rId3"/>
          <a:stretch>
            <a:fillRect/>
          </a:stretch>
        </p:blipFill>
        <p:spPr>
          <a:xfrm>
            <a:off x="0" y="558800"/>
            <a:ext cx="9144000" cy="5739384"/>
          </a:xfrm>
          <a:prstGeom prst="rect">
            <a:avLst/>
          </a:prstGeom>
        </p:spPr>
      </p:pic>
      <p:pic>
        <p:nvPicPr>
          <p:cNvPr id="5" name="Picture 4"/>
          <p:cNvPicPr>
            <a:picLocks noChangeAspect="1"/>
          </p:cNvPicPr>
          <p:nvPr/>
        </p:nvPicPr>
        <p:blipFill>
          <a:blip r:embed="rId3"/>
          <a:stretch>
            <a:fillRect/>
          </a:stretch>
        </p:blipFill>
        <p:spPr>
          <a:xfrm>
            <a:off x="0" y="558800"/>
            <a:ext cx="9144000" cy="5739384"/>
          </a:xfrm>
          <a:prstGeom prst="rect">
            <a:avLst/>
          </a:prstGeom>
        </p:spPr>
      </p:pic>
      <p:pic>
        <p:nvPicPr>
          <p:cNvPr id="6" name="Picture 5"/>
          <p:cNvPicPr>
            <a:picLocks noChangeAspect="1"/>
          </p:cNvPicPr>
          <p:nvPr/>
        </p:nvPicPr>
        <p:blipFill>
          <a:blip r:embed="rId3"/>
          <a:stretch>
            <a:fillRect/>
          </a:stretch>
        </p:blipFill>
        <p:spPr>
          <a:xfrm>
            <a:off x="0" y="558800"/>
            <a:ext cx="9144000" cy="5739384"/>
          </a:xfrm>
          <a:prstGeom prst="rect">
            <a:avLst/>
          </a:prstGeom>
        </p:spPr>
      </p:pic>
      <p:sp>
        <p:nvSpPr>
          <p:cNvPr id="7" name="Title 1"/>
          <p:cNvSpPr txBox="1">
            <a:spLocks/>
          </p:cNvSpPr>
          <p:nvPr/>
        </p:nvSpPr>
        <p:spPr bwMode="auto">
          <a:xfrm>
            <a:off x="914400" y="6172200"/>
            <a:ext cx="76200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3600" b="1">
                <a:solidFill>
                  <a:schemeClr val="tx2"/>
                </a:solidFill>
                <a:latin typeface="+mj-lt"/>
                <a:ea typeface="ＭＳ Ｐゴシック" charset="0"/>
                <a:cs typeface="+mj-cs"/>
              </a:defRPr>
            </a:lvl1pPr>
            <a:lvl2pPr algn="ctr" rtl="0" eaLnBrk="0" fontAlgn="base" hangingPunct="0">
              <a:spcBef>
                <a:spcPct val="0"/>
              </a:spcBef>
              <a:spcAft>
                <a:spcPct val="0"/>
              </a:spcAft>
              <a:defRPr sz="3600" b="1">
                <a:solidFill>
                  <a:schemeClr val="tx2"/>
                </a:solidFill>
                <a:latin typeface="Arial" charset="0"/>
                <a:ea typeface="ＭＳ Ｐゴシック" charset="0"/>
              </a:defRPr>
            </a:lvl2pPr>
            <a:lvl3pPr algn="ctr" rtl="0" eaLnBrk="0" fontAlgn="base" hangingPunct="0">
              <a:spcBef>
                <a:spcPct val="0"/>
              </a:spcBef>
              <a:spcAft>
                <a:spcPct val="0"/>
              </a:spcAft>
              <a:defRPr sz="3600" b="1">
                <a:solidFill>
                  <a:schemeClr val="tx2"/>
                </a:solidFill>
                <a:latin typeface="Arial" charset="0"/>
                <a:ea typeface="ＭＳ Ｐゴシック" charset="0"/>
              </a:defRPr>
            </a:lvl3pPr>
            <a:lvl4pPr algn="ctr" rtl="0" eaLnBrk="0" fontAlgn="base" hangingPunct="0">
              <a:spcBef>
                <a:spcPct val="0"/>
              </a:spcBef>
              <a:spcAft>
                <a:spcPct val="0"/>
              </a:spcAft>
              <a:defRPr sz="3600" b="1">
                <a:solidFill>
                  <a:schemeClr val="tx2"/>
                </a:solidFill>
                <a:latin typeface="Arial" charset="0"/>
                <a:ea typeface="ＭＳ Ｐゴシック" charset="0"/>
              </a:defRPr>
            </a:lvl4pPr>
            <a:lvl5pPr algn="ctr" rtl="0" eaLnBrk="0" fontAlgn="base" hangingPunct="0">
              <a:spcBef>
                <a:spcPct val="0"/>
              </a:spcBef>
              <a:spcAft>
                <a:spcPct val="0"/>
              </a:spcAft>
              <a:defRPr sz="3600" b="1">
                <a:solidFill>
                  <a:schemeClr val="tx2"/>
                </a:solidFill>
                <a:latin typeface="Arial" charset="0"/>
                <a:ea typeface="ＭＳ Ｐゴシック" charset="0"/>
              </a:defRPr>
            </a:lvl5pPr>
            <a:lvl6pPr marL="457200" algn="ctr" rtl="0" fontAlgn="base">
              <a:spcBef>
                <a:spcPct val="0"/>
              </a:spcBef>
              <a:spcAft>
                <a:spcPct val="0"/>
              </a:spcAft>
              <a:defRPr sz="3600" b="1">
                <a:solidFill>
                  <a:schemeClr val="tx2"/>
                </a:solidFill>
                <a:latin typeface="Arial" charset="0"/>
              </a:defRPr>
            </a:lvl6pPr>
            <a:lvl7pPr marL="914400" algn="ctr" rtl="0" fontAlgn="base">
              <a:spcBef>
                <a:spcPct val="0"/>
              </a:spcBef>
              <a:spcAft>
                <a:spcPct val="0"/>
              </a:spcAft>
              <a:defRPr sz="3600" b="1">
                <a:solidFill>
                  <a:schemeClr val="tx2"/>
                </a:solidFill>
                <a:latin typeface="Arial" charset="0"/>
              </a:defRPr>
            </a:lvl7pPr>
            <a:lvl8pPr marL="1371600" algn="ctr" rtl="0" fontAlgn="base">
              <a:spcBef>
                <a:spcPct val="0"/>
              </a:spcBef>
              <a:spcAft>
                <a:spcPct val="0"/>
              </a:spcAft>
              <a:defRPr sz="3600" b="1">
                <a:solidFill>
                  <a:schemeClr val="tx2"/>
                </a:solidFill>
                <a:latin typeface="Arial" charset="0"/>
              </a:defRPr>
            </a:lvl8pPr>
            <a:lvl9pPr marL="1828800" algn="ctr" rtl="0" fontAlgn="base">
              <a:spcBef>
                <a:spcPct val="0"/>
              </a:spcBef>
              <a:spcAft>
                <a:spcPct val="0"/>
              </a:spcAft>
              <a:defRPr sz="3600" b="1">
                <a:solidFill>
                  <a:schemeClr val="tx2"/>
                </a:solidFill>
                <a:latin typeface="Arial" charset="0"/>
              </a:defRPr>
            </a:lvl9pPr>
          </a:lstStyle>
          <a:p>
            <a:r>
              <a:rPr lang="en-US" sz="2800" dirty="0" smtClean="0">
                <a:latin typeface="Arial" charset="0"/>
              </a:rPr>
              <a:t>How Many Copies Is Enough?</a:t>
            </a:r>
            <a:br>
              <a:rPr lang="en-US" sz="2800" dirty="0" smtClean="0">
                <a:latin typeface="Arial" charset="0"/>
              </a:rPr>
            </a:br>
            <a:endParaRPr lang="en-US" sz="1400" dirty="0" smtClean="0"/>
          </a:p>
        </p:txBody>
      </p:sp>
    </p:spTree>
    <p:extLst>
      <p:ext uri="{BB962C8B-B14F-4D97-AF65-F5344CB8AC3E}">
        <p14:creationId xmlns:p14="http://schemas.microsoft.com/office/powerpoint/2010/main" val="382076785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3609975" y="0"/>
            <a:ext cx="1600200" cy="1600200"/>
          </a:xfrm>
          <a:prstGeom prst="rect">
            <a:avLst/>
          </a:prstGeom>
        </p:spPr>
      </p:pic>
      <p:pic>
        <p:nvPicPr>
          <p:cNvPr id="6" name="Picture 5"/>
          <p:cNvPicPr>
            <a:picLocks noChangeAspect="1"/>
          </p:cNvPicPr>
          <p:nvPr/>
        </p:nvPicPr>
        <p:blipFill>
          <a:blip r:embed="rId3"/>
          <a:stretch>
            <a:fillRect/>
          </a:stretch>
        </p:blipFill>
        <p:spPr>
          <a:xfrm>
            <a:off x="510212" y="2932063"/>
            <a:ext cx="2895600" cy="2895600"/>
          </a:xfrm>
          <a:prstGeom prst="rect">
            <a:avLst/>
          </a:prstGeom>
        </p:spPr>
      </p:pic>
      <p:pic>
        <p:nvPicPr>
          <p:cNvPr id="7" name="Picture 6"/>
          <p:cNvPicPr>
            <a:picLocks noChangeAspect="1"/>
          </p:cNvPicPr>
          <p:nvPr/>
        </p:nvPicPr>
        <p:blipFill>
          <a:blip r:embed="rId4"/>
          <a:stretch>
            <a:fillRect/>
          </a:stretch>
        </p:blipFill>
        <p:spPr>
          <a:xfrm>
            <a:off x="6400800" y="3434084"/>
            <a:ext cx="1600200" cy="1454728"/>
          </a:xfrm>
          <a:prstGeom prst="rect">
            <a:avLst/>
          </a:prstGeom>
        </p:spPr>
      </p:pic>
      <p:sp>
        <p:nvSpPr>
          <p:cNvPr id="8" name="Can 7"/>
          <p:cNvSpPr/>
          <p:nvPr/>
        </p:nvSpPr>
        <p:spPr bwMode="auto">
          <a:xfrm>
            <a:off x="6601393" y="450869"/>
            <a:ext cx="1621857" cy="956235"/>
          </a:xfrm>
          <a:prstGeom prst="can">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smtClean="0">
                <a:ln>
                  <a:noFill/>
                </a:ln>
                <a:solidFill>
                  <a:schemeClr val="tx1"/>
                </a:solidFill>
                <a:effectLst/>
              </a:rPr>
              <a:t>Fixity </a:t>
            </a:r>
          </a:p>
          <a:p>
            <a:pPr marL="0" marR="0" indent="0" algn="ctr" defTabSz="914400" rtl="0" eaLnBrk="0" fontAlgn="base" latinLnBrk="0" hangingPunct="0">
              <a:lnSpc>
                <a:spcPct val="100000"/>
              </a:lnSpc>
              <a:spcBef>
                <a:spcPct val="0"/>
              </a:spcBef>
              <a:spcAft>
                <a:spcPct val="0"/>
              </a:spcAft>
              <a:buClrTx/>
              <a:buSzTx/>
              <a:buFontTx/>
              <a:buNone/>
              <a:tabLst/>
            </a:pPr>
            <a:r>
              <a:rPr lang="en-US" sz="1400" dirty="0" smtClean="0"/>
              <a:t>Database</a:t>
            </a:r>
          </a:p>
          <a:p>
            <a:pPr marL="0" marR="0" indent="0" algn="ctr"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smtClean="0">
                <a:ln>
                  <a:noFill/>
                </a:ln>
                <a:solidFill>
                  <a:schemeClr val="tx1"/>
                </a:solidFill>
                <a:effectLst/>
              </a:rPr>
              <a:t>(Optional)</a:t>
            </a:r>
          </a:p>
        </p:txBody>
      </p:sp>
      <p:cxnSp>
        <p:nvCxnSpPr>
          <p:cNvPr id="10" name="Straight Arrow Connector 9"/>
          <p:cNvCxnSpPr>
            <a:stCxn id="8" idx="2"/>
          </p:cNvCxnSpPr>
          <p:nvPr/>
        </p:nvCxnSpPr>
        <p:spPr bwMode="auto">
          <a:xfrm flipH="1" flipV="1">
            <a:off x="5029200" y="928986"/>
            <a:ext cx="1572193" cy="1"/>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3" name="TextBox 12"/>
          <p:cNvSpPr txBox="1"/>
          <p:nvPr/>
        </p:nvSpPr>
        <p:spPr>
          <a:xfrm>
            <a:off x="3458602" y="1684772"/>
            <a:ext cx="2514600" cy="307777"/>
          </a:xfrm>
          <a:prstGeom prst="rect">
            <a:avLst/>
          </a:prstGeom>
          <a:noFill/>
        </p:spPr>
        <p:txBody>
          <a:bodyPr wrap="square" rtlCol="0">
            <a:spAutoFit/>
          </a:bodyPr>
          <a:lstStyle/>
          <a:p>
            <a:r>
              <a:rPr lang="en-US" sz="1400" i="1" dirty="0" smtClean="0"/>
              <a:t>Transmit for storage</a:t>
            </a:r>
            <a:endParaRPr lang="en-US" sz="1400" i="1" dirty="0"/>
          </a:p>
        </p:txBody>
      </p:sp>
      <p:sp>
        <p:nvSpPr>
          <p:cNvPr id="20" name="TextBox 19"/>
          <p:cNvSpPr txBox="1"/>
          <p:nvPr/>
        </p:nvSpPr>
        <p:spPr>
          <a:xfrm>
            <a:off x="3485072" y="2701862"/>
            <a:ext cx="2514600" cy="307777"/>
          </a:xfrm>
          <a:prstGeom prst="rect">
            <a:avLst/>
          </a:prstGeom>
          <a:noFill/>
        </p:spPr>
        <p:txBody>
          <a:bodyPr wrap="square" rtlCol="0">
            <a:spAutoFit/>
          </a:bodyPr>
          <a:lstStyle/>
          <a:p>
            <a:r>
              <a:rPr lang="en-US" sz="1400" i="1" dirty="0" smtClean="0"/>
              <a:t>Receive for Audit</a:t>
            </a:r>
            <a:endParaRPr lang="en-US" sz="1400" i="1" dirty="0"/>
          </a:p>
        </p:txBody>
      </p:sp>
      <p:sp>
        <p:nvSpPr>
          <p:cNvPr id="29" name="TextBox 28"/>
          <p:cNvSpPr txBox="1"/>
          <p:nvPr/>
        </p:nvSpPr>
        <p:spPr>
          <a:xfrm>
            <a:off x="5424488" y="490896"/>
            <a:ext cx="976312" cy="738664"/>
          </a:xfrm>
          <a:prstGeom prst="rect">
            <a:avLst/>
          </a:prstGeom>
          <a:noFill/>
        </p:spPr>
        <p:txBody>
          <a:bodyPr wrap="square" rtlCol="0">
            <a:spAutoFit/>
          </a:bodyPr>
          <a:lstStyle/>
          <a:p>
            <a:r>
              <a:rPr lang="en-US" sz="1400" i="1" dirty="0" smtClean="0"/>
              <a:t>Compare</a:t>
            </a:r>
          </a:p>
          <a:p>
            <a:r>
              <a:rPr lang="en-US" sz="1400" i="1" dirty="0" smtClean="0"/>
              <a:t>For </a:t>
            </a:r>
          </a:p>
          <a:p>
            <a:r>
              <a:rPr lang="en-US" sz="1400" i="1" dirty="0" smtClean="0"/>
              <a:t>Audit</a:t>
            </a:r>
            <a:endParaRPr lang="en-US" sz="1400" i="1" dirty="0"/>
          </a:p>
        </p:txBody>
      </p:sp>
      <p:pic>
        <p:nvPicPr>
          <p:cNvPr id="31" name="Picture 30"/>
          <p:cNvPicPr>
            <a:picLocks noChangeAspect="1"/>
          </p:cNvPicPr>
          <p:nvPr/>
        </p:nvPicPr>
        <p:blipFill>
          <a:blip r:embed="rId5"/>
          <a:stretch>
            <a:fillRect/>
          </a:stretch>
        </p:blipFill>
        <p:spPr>
          <a:xfrm>
            <a:off x="2367788" y="1964124"/>
            <a:ext cx="783557" cy="773762"/>
          </a:xfrm>
          <a:prstGeom prst="rect">
            <a:avLst/>
          </a:prstGeom>
        </p:spPr>
      </p:pic>
      <p:cxnSp>
        <p:nvCxnSpPr>
          <p:cNvPr id="35" name="Straight Arrow Connector 34"/>
          <p:cNvCxnSpPr/>
          <p:nvPr/>
        </p:nvCxnSpPr>
        <p:spPr bwMode="auto">
          <a:xfrm>
            <a:off x="4686300" y="1638300"/>
            <a:ext cx="1915093" cy="1485900"/>
          </a:xfrm>
          <a:prstGeom prst="straightConnector1">
            <a:avLst/>
          </a:prstGeom>
          <a:solidFill>
            <a:schemeClr val="accent1"/>
          </a:solidFill>
          <a:ln w="9525" cap="flat" cmpd="sng" algn="ctr">
            <a:solidFill>
              <a:schemeClr val="tx1"/>
            </a:solidFill>
            <a:prstDash val="solid"/>
            <a:round/>
            <a:headEnd type="triangle"/>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 name="Straight Arrow Connector 35"/>
          <p:cNvCxnSpPr/>
          <p:nvPr/>
        </p:nvCxnSpPr>
        <p:spPr bwMode="auto">
          <a:xfrm flipH="1">
            <a:off x="1835993" y="1683607"/>
            <a:ext cx="2124802" cy="1440593"/>
          </a:xfrm>
          <a:prstGeom prst="straightConnector1">
            <a:avLst/>
          </a:prstGeom>
          <a:solidFill>
            <a:schemeClr val="accent1"/>
          </a:solidFill>
          <a:ln w="9525" cap="flat" cmpd="sng" algn="ctr">
            <a:solidFill>
              <a:schemeClr val="tx1"/>
            </a:solidFill>
            <a:prstDash val="solid"/>
            <a:round/>
            <a:headEnd type="triangle"/>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3" name="TextBox 42"/>
          <p:cNvSpPr txBox="1"/>
          <p:nvPr/>
        </p:nvSpPr>
        <p:spPr>
          <a:xfrm>
            <a:off x="169570" y="2066448"/>
            <a:ext cx="1437823" cy="400110"/>
          </a:xfrm>
          <a:prstGeom prst="rect">
            <a:avLst/>
          </a:prstGeom>
          <a:noFill/>
        </p:spPr>
        <p:txBody>
          <a:bodyPr wrap="square" rtlCol="0">
            <a:spAutoFit/>
          </a:bodyPr>
          <a:lstStyle/>
          <a:p>
            <a:r>
              <a:rPr lang="en-US" sz="2000" b="1" smtClean="0">
                <a:solidFill>
                  <a:schemeClr val="accent2"/>
                </a:solidFill>
              </a:rPr>
              <a:t>Network</a:t>
            </a:r>
            <a:endParaRPr lang="en-US" b="1" dirty="0">
              <a:solidFill>
                <a:schemeClr val="accent2"/>
              </a:solidFill>
            </a:endParaRPr>
          </a:p>
        </p:txBody>
      </p:sp>
      <p:sp>
        <p:nvSpPr>
          <p:cNvPr id="45" name="TextBox 44"/>
          <p:cNvSpPr txBox="1"/>
          <p:nvPr/>
        </p:nvSpPr>
        <p:spPr>
          <a:xfrm>
            <a:off x="224589" y="780118"/>
            <a:ext cx="1437823" cy="400110"/>
          </a:xfrm>
          <a:prstGeom prst="rect">
            <a:avLst/>
          </a:prstGeom>
          <a:noFill/>
        </p:spPr>
        <p:txBody>
          <a:bodyPr wrap="square" rtlCol="0">
            <a:spAutoFit/>
          </a:bodyPr>
          <a:lstStyle/>
          <a:p>
            <a:r>
              <a:rPr lang="en-US" sz="2000" b="1" dirty="0" smtClean="0">
                <a:solidFill>
                  <a:schemeClr val="accent2"/>
                </a:solidFill>
              </a:rPr>
              <a:t>Client</a:t>
            </a:r>
            <a:endParaRPr lang="en-US" b="1" dirty="0">
              <a:solidFill>
                <a:schemeClr val="accent2"/>
              </a:solidFill>
            </a:endParaRPr>
          </a:p>
        </p:txBody>
      </p:sp>
      <p:sp>
        <p:nvSpPr>
          <p:cNvPr id="46" name="TextBox 45"/>
          <p:cNvSpPr txBox="1"/>
          <p:nvPr/>
        </p:nvSpPr>
        <p:spPr>
          <a:xfrm>
            <a:off x="158890" y="3291530"/>
            <a:ext cx="1437823" cy="400110"/>
          </a:xfrm>
          <a:prstGeom prst="rect">
            <a:avLst/>
          </a:prstGeom>
          <a:noFill/>
        </p:spPr>
        <p:txBody>
          <a:bodyPr wrap="square" rtlCol="0">
            <a:spAutoFit/>
          </a:bodyPr>
          <a:lstStyle/>
          <a:p>
            <a:r>
              <a:rPr lang="en-US" sz="2000" b="1" smtClean="0">
                <a:solidFill>
                  <a:schemeClr val="accent2"/>
                </a:solidFill>
              </a:rPr>
              <a:t>Servers</a:t>
            </a:r>
            <a:endParaRPr lang="en-US" b="1" dirty="0">
              <a:solidFill>
                <a:schemeClr val="accent2"/>
              </a:solidFill>
            </a:endParaRPr>
          </a:p>
        </p:txBody>
      </p:sp>
      <p:sp>
        <p:nvSpPr>
          <p:cNvPr id="49" name="TextBox 48"/>
          <p:cNvSpPr txBox="1"/>
          <p:nvPr/>
        </p:nvSpPr>
        <p:spPr>
          <a:xfrm>
            <a:off x="157436" y="5309901"/>
            <a:ext cx="1437823" cy="400110"/>
          </a:xfrm>
          <a:prstGeom prst="rect">
            <a:avLst/>
          </a:prstGeom>
          <a:noFill/>
        </p:spPr>
        <p:txBody>
          <a:bodyPr wrap="square" rtlCol="0">
            <a:spAutoFit/>
          </a:bodyPr>
          <a:lstStyle/>
          <a:p>
            <a:r>
              <a:rPr lang="en-US" sz="2000" b="1" dirty="0" smtClean="0">
                <a:solidFill>
                  <a:schemeClr val="accent2"/>
                </a:solidFill>
              </a:rPr>
              <a:t>Storage</a:t>
            </a:r>
            <a:endParaRPr lang="en-US" b="1" dirty="0">
              <a:solidFill>
                <a:schemeClr val="accent2"/>
              </a:solidFill>
            </a:endParaRPr>
          </a:p>
        </p:txBody>
      </p:sp>
      <p:sp>
        <p:nvSpPr>
          <p:cNvPr id="51" name="Cloud Callout 50"/>
          <p:cNvSpPr/>
          <p:nvPr/>
        </p:nvSpPr>
        <p:spPr bwMode="auto">
          <a:xfrm>
            <a:off x="1246143" y="5029200"/>
            <a:ext cx="1602994" cy="1130988"/>
          </a:xfrm>
          <a:prstGeom prst="cloudCallou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53" name="Cloud Callout 52"/>
          <p:cNvSpPr/>
          <p:nvPr/>
        </p:nvSpPr>
        <p:spPr bwMode="auto">
          <a:xfrm>
            <a:off x="6400800" y="5029200"/>
            <a:ext cx="1602994" cy="1130988"/>
          </a:xfrm>
          <a:prstGeom prst="cloudCallou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pic>
        <p:nvPicPr>
          <p:cNvPr id="54" name="Picture 53"/>
          <p:cNvPicPr>
            <a:picLocks noChangeAspect="1"/>
          </p:cNvPicPr>
          <p:nvPr/>
        </p:nvPicPr>
        <p:blipFill>
          <a:blip r:embed="rId6"/>
          <a:stretch>
            <a:fillRect/>
          </a:stretch>
        </p:blipFill>
        <p:spPr>
          <a:xfrm>
            <a:off x="2449350" y="6323835"/>
            <a:ext cx="458728" cy="458728"/>
          </a:xfrm>
          <a:prstGeom prst="rect">
            <a:avLst/>
          </a:prstGeom>
        </p:spPr>
      </p:pic>
      <p:pic>
        <p:nvPicPr>
          <p:cNvPr id="55" name="Picture 54"/>
          <p:cNvPicPr>
            <a:picLocks noChangeAspect="1"/>
          </p:cNvPicPr>
          <p:nvPr/>
        </p:nvPicPr>
        <p:blipFill>
          <a:blip r:embed="rId6"/>
          <a:stretch>
            <a:fillRect/>
          </a:stretch>
        </p:blipFill>
        <p:spPr>
          <a:xfrm>
            <a:off x="1145532" y="9055290"/>
            <a:ext cx="458728" cy="458728"/>
          </a:xfrm>
          <a:prstGeom prst="rect">
            <a:avLst/>
          </a:prstGeom>
        </p:spPr>
      </p:pic>
      <p:pic>
        <p:nvPicPr>
          <p:cNvPr id="56" name="Picture 55"/>
          <p:cNvPicPr>
            <a:picLocks noChangeAspect="1"/>
          </p:cNvPicPr>
          <p:nvPr/>
        </p:nvPicPr>
        <p:blipFill>
          <a:blip r:embed="rId6"/>
          <a:stretch>
            <a:fillRect/>
          </a:stretch>
        </p:blipFill>
        <p:spPr>
          <a:xfrm>
            <a:off x="1835993" y="6314415"/>
            <a:ext cx="458728" cy="458728"/>
          </a:xfrm>
          <a:prstGeom prst="rect">
            <a:avLst/>
          </a:prstGeom>
        </p:spPr>
      </p:pic>
      <p:pic>
        <p:nvPicPr>
          <p:cNvPr id="57" name="Picture 56"/>
          <p:cNvPicPr>
            <a:picLocks noChangeAspect="1"/>
          </p:cNvPicPr>
          <p:nvPr/>
        </p:nvPicPr>
        <p:blipFill>
          <a:blip r:embed="rId6"/>
          <a:stretch>
            <a:fillRect/>
          </a:stretch>
        </p:blipFill>
        <p:spPr>
          <a:xfrm>
            <a:off x="1217676" y="6300947"/>
            <a:ext cx="458728" cy="458728"/>
          </a:xfrm>
          <a:prstGeom prst="rect">
            <a:avLst/>
          </a:prstGeom>
        </p:spPr>
      </p:pic>
      <p:pic>
        <p:nvPicPr>
          <p:cNvPr id="58" name="Picture 57"/>
          <p:cNvPicPr>
            <a:picLocks noChangeAspect="1"/>
          </p:cNvPicPr>
          <p:nvPr/>
        </p:nvPicPr>
        <p:blipFill>
          <a:blip r:embed="rId5"/>
          <a:stretch>
            <a:fillRect/>
          </a:stretch>
        </p:blipFill>
        <p:spPr>
          <a:xfrm>
            <a:off x="5496902" y="1880494"/>
            <a:ext cx="783557" cy="773762"/>
          </a:xfrm>
          <a:prstGeom prst="rect">
            <a:avLst/>
          </a:prstGeom>
        </p:spPr>
      </p:pic>
      <p:pic>
        <p:nvPicPr>
          <p:cNvPr id="59" name="Picture 58"/>
          <p:cNvPicPr>
            <a:picLocks noChangeAspect="1"/>
          </p:cNvPicPr>
          <p:nvPr/>
        </p:nvPicPr>
        <p:blipFill>
          <a:blip r:embed="rId6"/>
          <a:stretch>
            <a:fillRect/>
          </a:stretch>
        </p:blipFill>
        <p:spPr>
          <a:xfrm>
            <a:off x="7717644" y="6227549"/>
            <a:ext cx="458728" cy="458728"/>
          </a:xfrm>
          <a:prstGeom prst="rect">
            <a:avLst/>
          </a:prstGeom>
        </p:spPr>
      </p:pic>
      <p:pic>
        <p:nvPicPr>
          <p:cNvPr id="60" name="Picture 59"/>
          <p:cNvPicPr>
            <a:picLocks noChangeAspect="1"/>
          </p:cNvPicPr>
          <p:nvPr/>
        </p:nvPicPr>
        <p:blipFill>
          <a:blip r:embed="rId6"/>
          <a:stretch>
            <a:fillRect/>
          </a:stretch>
        </p:blipFill>
        <p:spPr>
          <a:xfrm>
            <a:off x="7104287" y="6218129"/>
            <a:ext cx="458728" cy="458728"/>
          </a:xfrm>
          <a:prstGeom prst="rect">
            <a:avLst/>
          </a:prstGeom>
        </p:spPr>
      </p:pic>
      <p:pic>
        <p:nvPicPr>
          <p:cNvPr id="61" name="Picture 60"/>
          <p:cNvPicPr>
            <a:picLocks noChangeAspect="1"/>
          </p:cNvPicPr>
          <p:nvPr/>
        </p:nvPicPr>
        <p:blipFill>
          <a:blip r:embed="rId6"/>
          <a:stretch>
            <a:fillRect/>
          </a:stretch>
        </p:blipFill>
        <p:spPr>
          <a:xfrm>
            <a:off x="6485970" y="6204661"/>
            <a:ext cx="458728" cy="458728"/>
          </a:xfrm>
          <a:prstGeom prst="rect">
            <a:avLst/>
          </a:prstGeom>
        </p:spPr>
      </p:pic>
      <p:sp>
        <p:nvSpPr>
          <p:cNvPr id="4" name="Slide Number Placeholder 3"/>
          <p:cNvSpPr>
            <a:spLocks noGrp="1"/>
          </p:cNvSpPr>
          <p:nvPr>
            <p:ph type="sldNum" sz="quarter" idx="12"/>
          </p:nvPr>
        </p:nvSpPr>
        <p:spPr/>
        <p:txBody>
          <a:bodyPr/>
          <a:lstStyle/>
          <a:p>
            <a:fld id="{86A01FEA-1C2A-C743-A937-A70CCEBFD0D8}" type="slidenum">
              <a:rPr lang="en-US" smtClean="0"/>
              <a:pPr/>
              <a:t>10</a:t>
            </a:fld>
            <a:endParaRPr lang="en-US"/>
          </a:p>
        </p:txBody>
      </p:sp>
    </p:spTree>
    <p:extLst>
      <p:ext uri="{BB962C8B-B14F-4D97-AF65-F5344CB8AC3E}">
        <p14:creationId xmlns:p14="http://schemas.microsoft.com/office/powerpoint/2010/main" val="998852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title"/>
          </p:nvPr>
        </p:nvSpPr>
        <p:spPr/>
        <p:txBody>
          <a:bodyPr/>
          <a:lstStyle/>
          <a:p>
            <a:r>
              <a:rPr lang="en-US">
                <a:latin typeface="Arial" charset="0"/>
              </a:rPr>
              <a:t>Digital Simulation Programs</a:t>
            </a:r>
          </a:p>
        </p:txBody>
      </p:sp>
      <p:sp>
        <p:nvSpPr>
          <p:cNvPr id="11267" name="Content Placeholder 2"/>
          <p:cNvSpPr>
            <a:spLocks noGrp="1"/>
          </p:cNvSpPr>
          <p:nvPr>
            <p:ph idx="1"/>
          </p:nvPr>
        </p:nvSpPr>
        <p:spPr>
          <a:xfrm>
            <a:off x="457200" y="1600200"/>
            <a:ext cx="8229600" cy="4571999"/>
          </a:xfrm>
        </p:spPr>
        <p:txBody>
          <a:bodyPr>
            <a:normAutofit lnSpcReduction="10000"/>
          </a:bodyPr>
          <a:lstStyle/>
          <a:p>
            <a:r>
              <a:rPr lang="en-US" dirty="0">
                <a:latin typeface="Arial" charset="0"/>
              </a:rPr>
              <a:t>Input</a:t>
            </a:r>
          </a:p>
          <a:p>
            <a:pPr lvl="1"/>
            <a:r>
              <a:rPr lang="en-US" dirty="0">
                <a:latin typeface="Arial" charset="0"/>
              </a:rPr>
              <a:t>error rates, numbers of copies, auditing rate, etc. </a:t>
            </a:r>
          </a:p>
          <a:p>
            <a:r>
              <a:rPr lang="en-US" dirty="0">
                <a:latin typeface="Arial" charset="0"/>
              </a:rPr>
              <a:t>Output</a:t>
            </a:r>
          </a:p>
          <a:p>
            <a:pPr lvl="1"/>
            <a:r>
              <a:rPr lang="en-US" dirty="0">
                <a:latin typeface="Arial" charset="0"/>
              </a:rPr>
              <a:t>number of documents permanently lost over the life of the test</a:t>
            </a:r>
          </a:p>
          <a:p>
            <a:r>
              <a:rPr lang="en-US" dirty="0">
                <a:latin typeface="Arial" charset="0"/>
              </a:rPr>
              <a:t>Discrete-event simulation</a:t>
            </a:r>
          </a:p>
          <a:p>
            <a:pPr lvl="1"/>
            <a:r>
              <a:rPr lang="en-US" dirty="0" smtClean="0">
                <a:latin typeface="Arial" charset="0"/>
              </a:rPr>
              <a:t>Failure events happen at discrete random times</a:t>
            </a:r>
          </a:p>
          <a:p>
            <a:pPr lvl="1"/>
            <a:r>
              <a:rPr lang="en-US" dirty="0" smtClean="0">
                <a:latin typeface="Arial" charset="0"/>
              </a:rPr>
              <a:t>Audits </a:t>
            </a:r>
            <a:r>
              <a:rPr lang="en-US" dirty="0">
                <a:latin typeface="Arial" charset="0"/>
              </a:rPr>
              <a:t>are regularly scheduled</a:t>
            </a:r>
          </a:p>
          <a:p>
            <a:r>
              <a:rPr lang="en-US" dirty="0">
                <a:latin typeface="Arial" charset="0"/>
              </a:rPr>
              <a:t>Open source</a:t>
            </a:r>
          </a:p>
          <a:p>
            <a:pPr lvl="1"/>
            <a:r>
              <a:rPr lang="en-US" dirty="0">
                <a:latin typeface="Arial" charset="0"/>
              </a:rPr>
              <a:t>Open license, available on </a:t>
            </a:r>
            <a:r>
              <a:rPr lang="en-US" dirty="0" err="1">
                <a:latin typeface="Arial" charset="0"/>
              </a:rPr>
              <a:t>Github</a:t>
            </a:r>
            <a:endParaRPr lang="en-US" dirty="0">
              <a:latin typeface="Arial" charset="0"/>
            </a:endParaRPr>
          </a:p>
        </p:txBody>
      </p:sp>
      <p:sp>
        <p:nvSpPr>
          <p:cNvPr id="2" name="Slide Number Placeholder 1"/>
          <p:cNvSpPr>
            <a:spLocks noGrp="1"/>
          </p:cNvSpPr>
          <p:nvPr>
            <p:ph type="sldNum" sz="quarter" idx="12"/>
          </p:nvPr>
        </p:nvSpPr>
        <p:spPr/>
        <p:txBody>
          <a:bodyPr/>
          <a:lstStyle/>
          <a:p>
            <a:fld id="{FE4BFB42-27A6-D741-BF16-11952B9FDEBC}" type="slidenum">
              <a:rPr lang="en-US" smtClean="0"/>
              <a:pPr/>
              <a:t>11</a:t>
            </a:fld>
            <a:endParaRPr lang="en-US"/>
          </a:p>
        </p:txBody>
      </p:sp>
    </p:spTree>
    <p:extLst>
      <p:ext uri="{BB962C8B-B14F-4D97-AF65-F5344CB8AC3E}">
        <p14:creationId xmlns:p14="http://schemas.microsoft.com/office/powerpoint/2010/main" val="146064220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p:txBody>
          <a:bodyPr/>
          <a:lstStyle/>
          <a:p>
            <a:r>
              <a:rPr lang="en-US">
                <a:latin typeface="Arial" charset="0"/>
              </a:rPr>
              <a:t>Our Basic Data, to Extrapolate</a:t>
            </a:r>
          </a:p>
        </p:txBody>
      </p:sp>
      <p:sp>
        <p:nvSpPr>
          <p:cNvPr id="6147" name="Content Placeholder 2"/>
          <p:cNvSpPr>
            <a:spLocks noGrp="1"/>
          </p:cNvSpPr>
          <p:nvPr>
            <p:ph idx="1"/>
          </p:nvPr>
        </p:nvSpPr>
        <p:spPr/>
        <p:txBody>
          <a:bodyPr/>
          <a:lstStyle/>
          <a:p>
            <a:r>
              <a:rPr lang="en-US" dirty="0">
                <a:latin typeface="Arial" charset="0"/>
              </a:rPr>
              <a:t>Not </a:t>
            </a:r>
            <a:r>
              <a:rPr lang="en-US" dirty="0" smtClean="0">
                <a:latin typeface="Arial" charset="0"/>
              </a:rPr>
              <a:t>calibrated to a specific problems</a:t>
            </a:r>
          </a:p>
          <a:p>
            <a:pPr lvl="1"/>
            <a:r>
              <a:rPr lang="en-US" dirty="0" smtClean="0">
                <a:latin typeface="Arial" charset="0"/>
              </a:rPr>
              <a:t>Can use industry benchmarks</a:t>
            </a:r>
            <a:endParaRPr lang="en-US" dirty="0">
              <a:latin typeface="Arial" charset="0"/>
            </a:endParaRPr>
          </a:p>
          <a:p>
            <a:r>
              <a:rPr lang="en-US" dirty="0">
                <a:latin typeface="Arial" charset="0"/>
              </a:rPr>
              <a:t>Will supply many hints on how to extrapolate from our data to your situations</a:t>
            </a:r>
          </a:p>
          <a:p>
            <a:pPr lvl="1"/>
            <a:r>
              <a:rPr lang="en-US" dirty="0" smtClean="0">
                <a:latin typeface="Arial" charset="0"/>
              </a:rPr>
              <a:t>Collection Characteristics</a:t>
            </a:r>
          </a:p>
          <a:p>
            <a:pPr lvl="1"/>
            <a:r>
              <a:rPr lang="en-US" dirty="0" smtClean="0">
                <a:latin typeface="Arial" charset="0"/>
              </a:rPr>
              <a:t>Preservation Choices</a:t>
            </a:r>
          </a:p>
          <a:p>
            <a:pPr lvl="1"/>
            <a:r>
              <a:rPr lang="en-US" dirty="0" smtClean="0">
                <a:latin typeface="Arial" charset="0"/>
              </a:rPr>
              <a:t>Environmental Characteristics</a:t>
            </a:r>
            <a:endParaRPr lang="en-US" dirty="0">
              <a:latin typeface="Arial" charset="0"/>
            </a:endParaRPr>
          </a:p>
          <a:p>
            <a:r>
              <a:rPr lang="en-US" dirty="0" smtClean="0">
                <a:latin typeface="Arial" charset="0"/>
                <a:cs typeface="ＭＳ Ｐゴシック" charset="0"/>
              </a:rPr>
              <a:t>Experimental </a:t>
            </a:r>
            <a:r>
              <a:rPr lang="en-US" dirty="0">
                <a:latin typeface="Arial" charset="0"/>
                <a:cs typeface="ＭＳ Ｐゴシック" charset="0"/>
              </a:rPr>
              <a:t>results </a:t>
            </a:r>
            <a:br>
              <a:rPr lang="en-US" dirty="0">
                <a:latin typeface="Arial" charset="0"/>
                <a:cs typeface="ＭＳ Ｐゴシック" charset="0"/>
              </a:rPr>
            </a:br>
            <a:r>
              <a:rPr lang="en-US" dirty="0">
                <a:latin typeface="Arial" charset="0"/>
                <a:cs typeface="ＭＳ Ｐゴシック" charset="0"/>
              </a:rPr>
              <a:t>– you can simulate with your own parameters</a:t>
            </a:r>
          </a:p>
        </p:txBody>
      </p:sp>
      <p:sp>
        <p:nvSpPr>
          <p:cNvPr id="2" name="Slide Number Placeholder 1"/>
          <p:cNvSpPr>
            <a:spLocks noGrp="1"/>
          </p:cNvSpPr>
          <p:nvPr>
            <p:ph type="sldNum" sz="quarter" idx="12"/>
          </p:nvPr>
        </p:nvSpPr>
        <p:spPr/>
        <p:txBody>
          <a:bodyPr/>
          <a:lstStyle/>
          <a:p>
            <a:fld id="{FE4BFB42-27A6-D741-BF16-11952B9FDEBC}" type="slidenum">
              <a:rPr lang="en-US" smtClean="0"/>
              <a:pPr/>
              <a:t>12</a:t>
            </a:fld>
            <a:endParaRPr lang="en-US"/>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title"/>
          </p:nvPr>
        </p:nvSpPr>
        <p:spPr/>
        <p:txBody>
          <a:bodyPr/>
          <a:lstStyle/>
          <a:p>
            <a:r>
              <a:rPr lang="en-US">
                <a:latin typeface="Arial" charset="0"/>
              </a:rPr>
              <a:t>Assumptions</a:t>
            </a:r>
          </a:p>
        </p:txBody>
      </p:sp>
      <p:sp>
        <p:nvSpPr>
          <p:cNvPr id="7171" name="Content Placeholder 2"/>
          <p:cNvSpPr>
            <a:spLocks noGrp="1"/>
          </p:cNvSpPr>
          <p:nvPr>
            <p:ph idx="1"/>
          </p:nvPr>
        </p:nvSpPr>
        <p:spPr/>
        <p:txBody>
          <a:bodyPr>
            <a:normAutofit fontScale="92500" lnSpcReduction="20000"/>
          </a:bodyPr>
          <a:lstStyle/>
          <a:p>
            <a:r>
              <a:rPr lang="en-US" dirty="0">
                <a:latin typeface="Arial" charset="0"/>
              </a:rPr>
              <a:t>Everything costs</a:t>
            </a:r>
          </a:p>
          <a:p>
            <a:pPr lvl="1"/>
            <a:r>
              <a:rPr lang="en-US" dirty="0">
                <a:latin typeface="Arial" charset="0"/>
              </a:rPr>
              <a:t>Storing multiple copies</a:t>
            </a:r>
          </a:p>
          <a:p>
            <a:pPr lvl="1"/>
            <a:r>
              <a:rPr lang="en-US" dirty="0">
                <a:latin typeface="Arial" charset="0"/>
              </a:rPr>
              <a:t>Higher quality services to store your docs </a:t>
            </a:r>
          </a:p>
          <a:p>
            <a:pPr lvl="1"/>
            <a:r>
              <a:rPr lang="en-US" dirty="0" smtClean="0">
                <a:latin typeface="Arial" charset="0"/>
              </a:rPr>
              <a:t>Bandwidth </a:t>
            </a:r>
            <a:r>
              <a:rPr lang="en-US" dirty="0">
                <a:latin typeface="Arial" charset="0"/>
              </a:rPr>
              <a:t>for </a:t>
            </a:r>
            <a:r>
              <a:rPr lang="en-US" dirty="0" smtClean="0">
                <a:latin typeface="Arial" charset="0"/>
              </a:rPr>
              <a:t>auditing</a:t>
            </a:r>
          </a:p>
          <a:p>
            <a:r>
              <a:rPr lang="en-US" dirty="0" smtClean="0">
                <a:latin typeface="Arial" charset="0"/>
              </a:rPr>
              <a:t>Uncertainties Abound</a:t>
            </a:r>
          </a:p>
          <a:p>
            <a:pPr lvl="1"/>
            <a:r>
              <a:rPr lang="en-US" dirty="0" smtClean="0">
                <a:latin typeface="Arial" charset="0"/>
              </a:rPr>
              <a:t>Incomplete data about storage quality</a:t>
            </a:r>
          </a:p>
          <a:p>
            <a:pPr lvl="1"/>
            <a:r>
              <a:rPr lang="en-US" dirty="0" smtClean="0">
                <a:latin typeface="Arial" charset="0"/>
              </a:rPr>
              <a:t>Environmental and institutional risks</a:t>
            </a:r>
          </a:p>
          <a:p>
            <a:pPr lvl="1"/>
            <a:r>
              <a:rPr lang="en-US" dirty="0" smtClean="0">
                <a:latin typeface="Arial" charset="0"/>
              </a:rPr>
              <a:t>Correlations among failures</a:t>
            </a:r>
          </a:p>
          <a:p>
            <a:r>
              <a:rPr lang="en-US" dirty="0" smtClean="0">
                <a:latin typeface="Arial" charset="0"/>
                <a:cs typeface="ＭＳ Ｐゴシック" charset="0"/>
              </a:rPr>
              <a:t>Our </a:t>
            </a:r>
            <a:r>
              <a:rPr lang="en-US" dirty="0">
                <a:latin typeface="Arial" charset="0"/>
                <a:cs typeface="ＭＳ Ｐゴシック" charset="0"/>
              </a:rPr>
              <a:t>goal: </a:t>
            </a:r>
          </a:p>
          <a:p>
            <a:pPr lvl="1"/>
            <a:r>
              <a:rPr lang="en-US" dirty="0">
                <a:latin typeface="Arial" charset="0"/>
                <a:cs typeface="ＭＳ Ｐゴシック" charset="0"/>
              </a:rPr>
              <a:t>Provide data showing general tradeoffs </a:t>
            </a:r>
          </a:p>
          <a:p>
            <a:pPr lvl="2"/>
            <a:r>
              <a:rPr lang="en-US" dirty="0">
                <a:latin typeface="Arial" charset="0"/>
                <a:cs typeface="ＭＳ Ｐゴシック" charset="0"/>
              </a:rPr>
              <a:t>Use to set broad policies</a:t>
            </a:r>
          </a:p>
          <a:p>
            <a:pPr lvl="1"/>
            <a:r>
              <a:rPr lang="en-US" dirty="0">
                <a:latin typeface="Arial" charset="0"/>
                <a:cs typeface="ＭＳ Ｐゴシック" charset="0"/>
              </a:rPr>
              <a:t>Provide a framework to model specific characteristics</a:t>
            </a:r>
          </a:p>
          <a:p>
            <a:pPr lvl="2"/>
            <a:r>
              <a:rPr lang="en-US" dirty="0">
                <a:latin typeface="Arial" charset="0"/>
                <a:cs typeface="ＭＳ Ｐゴシック" charset="0"/>
              </a:rPr>
              <a:t>Use to check specific practices</a:t>
            </a:r>
          </a:p>
        </p:txBody>
      </p:sp>
      <p:sp>
        <p:nvSpPr>
          <p:cNvPr id="2" name="Slide Number Placeholder 1"/>
          <p:cNvSpPr>
            <a:spLocks noGrp="1"/>
          </p:cNvSpPr>
          <p:nvPr>
            <p:ph type="sldNum" sz="quarter" idx="12"/>
          </p:nvPr>
        </p:nvSpPr>
        <p:spPr/>
        <p:txBody>
          <a:bodyPr/>
          <a:lstStyle/>
          <a:p>
            <a:fld id="{FE4BFB42-27A6-D741-BF16-11952B9FDEBC}" type="slidenum">
              <a:rPr lang="en-US" smtClean="0"/>
              <a:pPr/>
              <a:t>13</a:t>
            </a:fld>
            <a:endParaRPr lang="en-US"/>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3609975" y="0"/>
            <a:ext cx="1600200" cy="1600200"/>
          </a:xfrm>
          <a:prstGeom prst="rect">
            <a:avLst/>
          </a:prstGeom>
        </p:spPr>
      </p:pic>
      <p:pic>
        <p:nvPicPr>
          <p:cNvPr id="6" name="Picture 5"/>
          <p:cNvPicPr>
            <a:picLocks noChangeAspect="1"/>
          </p:cNvPicPr>
          <p:nvPr/>
        </p:nvPicPr>
        <p:blipFill>
          <a:blip r:embed="rId3"/>
          <a:stretch>
            <a:fillRect/>
          </a:stretch>
        </p:blipFill>
        <p:spPr>
          <a:xfrm>
            <a:off x="510212" y="2932063"/>
            <a:ext cx="2895600" cy="2895600"/>
          </a:xfrm>
          <a:prstGeom prst="rect">
            <a:avLst/>
          </a:prstGeom>
        </p:spPr>
      </p:pic>
      <p:pic>
        <p:nvPicPr>
          <p:cNvPr id="7" name="Picture 6"/>
          <p:cNvPicPr>
            <a:picLocks noChangeAspect="1"/>
          </p:cNvPicPr>
          <p:nvPr/>
        </p:nvPicPr>
        <p:blipFill>
          <a:blip r:embed="rId4"/>
          <a:stretch>
            <a:fillRect/>
          </a:stretch>
        </p:blipFill>
        <p:spPr>
          <a:xfrm>
            <a:off x="6400800" y="3434084"/>
            <a:ext cx="1600200" cy="1454728"/>
          </a:xfrm>
          <a:prstGeom prst="rect">
            <a:avLst/>
          </a:prstGeom>
        </p:spPr>
      </p:pic>
      <p:sp>
        <p:nvSpPr>
          <p:cNvPr id="8" name="Can 7"/>
          <p:cNvSpPr/>
          <p:nvPr/>
        </p:nvSpPr>
        <p:spPr bwMode="auto">
          <a:xfrm>
            <a:off x="6601393" y="450869"/>
            <a:ext cx="1621857" cy="956235"/>
          </a:xfrm>
          <a:prstGeom prst="can">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smtClean="0">
                <a:ln>
                  <a:noFill/>
                </a:ln>
                <a:solidFill>
                  <a:schemeClr val="tx1"/>
                </a:solidFill>
                <a:effectLst/>
              </a:rPr>
              <a:t>Fixity </a:t>
            </a:r>
          </a:p>
          <a:p>
            <a:pPr marL="0" marR="0" indent="0" algn="ctr" defTabSz="914400" rtl="0" eaLnBrk="0" fontAlgn="base" latinLnBrk="0" hangingPunct="0">
              <a:lnSpc>
                <a:spcPct val="100000"/>
              </a:lnSpc>
              <a:spcBef>
                <a:spcPct val="0"/>
              </a:spcBef>
              <a:spcAft>
                <a:spcPct val="0"/>
              </a:spcAft>
              <a:buClrTx/>
              <a:buSzTx/>
              <a:buFontTx/>
              <a:buNone/>
              <a:tabLst/>
            </a:pPr>
            <a:r>
              <a:rPr lang="en-US" sz="1400" dirty="0" smtClean="0"/>
              <a:t>Database</a:t>
            </a:r>
          </a:p>
          <a:p>
            <a:pPr marL="0" marR="0" indent="0" algn="ctr"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smtClean="0">
                <a:ln>
                  <a:noFill/>
                </a:ln>
                <a:solidFill>
                  <a:schemeClr val="tx1"/>
                </a:solidFill>
                <a:effectLst/>
              </a:rPr>
              <a:t>(Optional)</a:t>
            </a:r>
          </a:p>
        </p:txBody>
      </p:sp>
      <p:cxnSp>
        <p:nvCxnSpPr>
          <p:cNvPr id="10" name="Straight Arrow Connector 9"/>
          <p:cNvCxnSpPr>
            <a:stCxn id="8" idx="2"/>
          </p:cNvCxnSpPr>
          <p:nvPr/>
        </p:nvCxnSpPr>
        <p:spPr bwMode="auto">
          <a:xfrm flipH="1" flipV="1">
            <a:off x="5029200" y="928986"/>
            <a:ext cx="1572193" cy="1"/>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31" name="Picture 30"/>
          <p:cNvPicPr>
            <a:picLocks noChangeAspect="1"/>
          </p:cNvPicPr>
          <p:nvPr/>
        </p:nvPicPr>
        <p:blipFill>
          <a:blip r:embed="rId5"/>
          <a:stretch>
            <a:fillRect/>
          </a:stretch>
        </p:blipFill>
        <p:spPr>
          <a:xfrm>
            <a:off x="2367788" y="1964124"/>
            <a:ext cx="783557" cy="773762"/>
          </a:xfrm>
          <a:prstGeom prst="rect">
            <a:avLst/>
          </a:prstGeom>
        </p:spPr>
      </p:pic>
      <p:cxnSp>
        <p:nvCxnSpPr>
          <p:cNvPr id="35" name="Straight Arrow Connector 34"/>
          <p:cNvCxnSpPr/>
          <p:nvPr/>
        </p:nvCxnSpPr>
        <p:spPr bwMode="auto">
          <a:xfrm>
            <a:off x="4686300" y="1638300"/>
            <a:ext cx="1915093" cy="1485900"/>
          </a:xfrm>
          <a:prstGeom prst="straightConnector1">
            <a:avLst/>
          </a:prstGeom>
          <a:solidFill>
            <a:schemeClr val="accent1"/>
          </a:solidFill>
          <a:ln w="9525" cap="flat" cmpd="sng" algn="ctr">
            <a:solidFill>
              <a:schemeClr val="tx1"/>
            </a:solidFill>
            <a:prstDash val="solid"/>
            <a:round/>
            <a:headEnd type="triangle"/>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 name="Straight Arrow Connector 35"/>
          <p:cNvCxnSpPr/>
          <p:nvPr/>
        </p:nvCxnSpPr>
        <p:spPr bwMode="auto">
          <a:xfrm flipH="1">
            <a:off x="1835993" y="1683607"/>
            <a:ext cx="2124802" cy="1440593"/>
          </a:xfrm>
          <a:prstGeom prst="straightConnector1">
            <a:avLst/>
          </a:prstGeom>
          <a:solidFill>
            <a:schemeClr val="accent1"/>
          </a:solidFill>
          <a:ln w="9525" cap="flat" cmpd="sng" algn="ctr">
            <a:solidFill>
              <a:schemeClr val="tx1"/>
            </a:solidFill>
            <a:prstDash val="solid"/>
            <a:round/>
            <a:headEnd type="triangle"/>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6" name="TextBox 45"/>
          <p:cNvSpPr txBox="1"/>
          <p:nvPr/>
        </p:nvSpPr>
        <p:spPr>
          <a:xfrm>
            <a:off x="158890" y="3291530"/>
            <a:ext cx="1437823" cy="400110"/>
          </a:xfrm>
          <a:prstGeom prst="rect">
            <a:avLst/>
          </a:prstGeom>
          <a:noFill/>
        </p:spPr>
        <p:txBody>
          <a:bodyPr wrap="square" rtlCol="0">
            <a:spAutoFit/>
          </a:bodyPr>
          <a:lstStyle/>
          <a:p>
            <a:r>
              <a:rPr lang="en-US" sz="2000" b="1" dirty="0" smtClean="0">
                <a:solidFill>
                  <a:schemeClr val="accent2"/>
                </a:solidFill>
              </a:rPr>
              <a:t>Servers</a:t>
            </a:r>
            <a:endParaRPr lang="en-US" b="1" dirty="0">
              <a:solidFill>
                <a:schemeClr val="accent2"/>
              </a:solidFill>
            </a:endParaRPr>
          </a:p>
        </p:txBody>
      </p:sp>
      <p:sp>
        <p:nvSpPr>
          <p:cNvPr id="49" name="TextBox 48"/>
          <p:cNvSpPr txBox="1"/>
          <p:nvPr/>
        </p:nvSpPr>
        <p:spPr>
          <a:xfrm>
            <a:off x="157436" y="5309901"/>
            <a:ext cx="1437823" cy="400110"/>
          </a:xfrm>
          <a:prstGeom prst="rect">
            <a:avLst/>
          </a:prstGeom>
          <a:noFill/>
        </p:spPr>
        <p:txBody>
          <a:bodyPr wrap="square" rtlCol="0">
            <a:spAutoFit/>
          </a:bodyPr>
          <a:lstStyle/>
          <a:p>
            <a:r>
              <a:rPr lang="en-US" sz="2000" b="1" dirty="0" smtClean="0">
                <a:solidFill>
                  <a:schemeClr val="accent2"/>
                </a:solidFill>
              </a:rPr>
              <a:t>Storage</a:t>
            </a:r>
            <a:endParaRPr lang="en-US" b="1" dirty="0">
              <a:solidFill>
                <a:schemeClr val="accent2"/>
              </a:solidFill>
            </a:endParaRPr>
          </a:p>
        </p:txBody>
      </p:sp>
      <p:sp>
        <p:nvSpPr>
          <p:cNvPr id="51" name="Cloud Callout 50"/>
          <p:cNvSpPr/>
          <p:nvPr/>
        </p:nvSpPr>
        <p:spPr bwMode="auto">
          <a:xfrm>
            <a:off x="1246143" y="5029200"/>
            <a:ext cx="1602994" cy="1130988"/>
          </a:xfrm>
          <a:prstGeom prst="cloudCallou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53" name="Cloud Callout 52"/>
          <p:cNvSpPr/>
          <p:nvPr/>
        </p:nvSpPr>
        <p:spPr bwMode="auto">
          <a:xfrm>
            <a:off x="6400800" y="5029200"/>
            <a:ext cx="1602994" cy="1130988"/>
          </a:xfrm>
          <a:prstGeom prst="cloudCallou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pic>
        <p:nvPicPr>
          <p:cNvPr id="54" name="Picture 53"/>
          <p:cNvPicPr>
            <a:picLocks noChangeAspect="1"/>
          </p:cNvPicPr>
          <p:nvPr/>
        </p:nvPicPr>
        <p:blipFill>
          <a:blip r:embed="rId6"/>
          <a:stretch>
            <a:fillRect/>
          </a:stretch>
        </p:blipFill>
        <p:spPr>
          <a:xfrm>
            <a:off x="2449350" y="6323835"/>
            <a:ext cx="458728" cy="458728"/>
          </a:xfrm>
          <a:prstGeom prst="rect">
            <a:avLst/>
          </a:prstGeom>
        </p:spPr>
      </p:pic>
      <p:pic>
        <p:nvPicPr>
          <p:cNvPr id="55" name="Picture 54"/>
          <p:cNvPicPr>
            <a:picLocks noChangeAspect="1"/>
          </p:cNvPicPr>
          <p:nvPr/>
        </p:nvPicPr>
        <p:blipFill>
          <a:blip r:embed="rId6"/>
          <a:stretch>
            <a:fillRect/>
          </a:stretch>
        </p:blipFill>
        <p:spPr>
          <a:xfrm>
            <a:off x="1145532" y="9055290"/>
            <a:ext cx="458728" cy="458728"/>
          </a:xfrm>
          <a:prstGeom prst="rect">
            <a:avLst/>
          </a:prstGeom>
        </p:spPr>
      </p:pic>
      <p:pic>
        <p:nvPicPr>
          <p:cNvPr id="56" name="Picture 55"/>
          <p:cNvPicPr>
            <a:picLocks noChangeAspect="1"/>
          </p:cNvPicPr>
          <p:nvPr/>
        </p:nvPicPr>
        <p:blipFill>
          <a:blip r:embed="rId6"/>
          <a:stretch>
            <a:fillRect/>
          </a:stretch>
        </p:blipFill>
        <p:spPr>
          <a:xfrm>
            <a:off x="1835993" y="6314415"/>
            <a:ext cx="458728" cy="458728"/>
          </a:xfrm>
          <a:prstGeom prst="rect">
            <a:avLst/>
          </a:prstGeom>
        </p:spPr>
      </p:pic>
      <p:pic>
        <p:nvPicPr>
          <p:cNvPr id="57" name="Picture 56"/>
          <p:cNvPicPr>
            <a:picLocks noChangeAspect="1"/>
          </p:cNvPicPr>
          <p:nvPr/>
        </p:nvPicPr>
        <p:blipFill>
          <a:blip r:embed="rId6"/>
          <a:stretch>
            <a:fillRect/>
          </a:stretch>
        </p:blipFill>
        <p:spPr>
          <a:xfrm>
            <a:off x="1217676" y="6300947"/>
            <a:ext cx="458728" cy="458728"/>
          </a:xfrm>
          <a:prstGeom prst="rect">
            <a:avLst/>
          </a:prstGeom>
        </p:spPr>
      </p:pic>
      <p:pic>
        <p:nvPicPr>
          <p:cNvPr id="58" name="Picture 57"/>
          <p:cNvPicPr>
            <a:picLocks noChangeAspect="1"/>
          </p:cNvPicPr>
          <p:nvPr/>
        </p:nvPicPr>
        <p:blipFill>
          <a:blip r:embed="rId5"/>
          <a:stretch>
            <a:fillRect/>
          </a:stretch>
        </p:blipFill>
        <p:spPr>
          <a:xfrm>
            <a:off x="5496902" y="1880494"/>
            <a:ext cx="783557" cy="773762"/>
          </a:xfrm>
          <a:prstGeom prst="rect">
            <a:avLst/>
          </a:prstGeom>
        </p:spPr>
      </p:pic>
      <p:pic>
        <p:nvPicPr>
          <p:cNvPr id="59" name="Picture 58"/>
          <p:cNvPicPr>
            <a:picLocks noChangeAspect="1"/>
          </p:cNvPicPr>
          <p:nvPr/>
        </p:nvPicPr>
        <p:blipFill>
          <a:blip r:embed="rId6"/>
          <a:stretch>
            <a:fillRect/>
          </a:stretch>
        </p:blipFill>
        <p:spPr>
          <a:xfrm>
            <a:off x="7717644" y="6227549"/>
            <a:ext cx="458728" cy="458728"/>
          </a:xfrm>
          <a:prstGeom prst="rect">
            <a:avLst/>
          </a:prstGeom>
        </p:spPr>
      </p:pic>
      <p:pic>
        <p:nvPicPr>
          <p:cNvPr id="60" name="Picture 59"/>
          <p:cNvPicPr>
            <a:picLocks noChangeAspect="1"/>
          </p:cNvPicPr>
          <p:nvPr/>
        </p:nvPicPr>
        <p:blipFill>
          <a:blip r:embed="rId6"/>
          <a:stretch>
            <a:fillRect/>
          </a:stretch>
        </p:blipFill>
        <p:spPr>
          <a:xfrm>
            <a:off x="7104287" y="6218129"/>
            <a:ext cx="458728" cy="458728"/>
          </a:xfrm>
          <a:prstGeom prst="rect">
            <a:avLst/>
          </a:prstGeom>
        </p:spPr>
      </p:pic>
      <p:pic>
        <p:nvPicPr>
          <p:cNvPr id="61" name="Picture 60"/>
          <p:cNvPicPr>
            <a:picLocks noChangeAspect="1"/>
          </p:cNvPicPr>
          <p:nvPr/>
        </p:nvPicPr>
        <p:blipFill>
          <a:blip r:embed="rId6"/>
          <a:stretch>
            <a:fillRect/>
          </a:stretch>
        </p:blipFill>
        <p:spPr>
          <a:xfrm>
            <a:off x="6485970" y="6204661"/>
            <a:ext cx="458728" cy="458728"/>
          </a:xfrm>
          <a:prstGeom prst="rect">
            <a:avLst/>
          </a:prstGeom>
        </p:spPr>
      </p:pic>
      <p:pic>
        <p:nvPicPr>
          <p:cNvPr id="5" name="Picture 4"/>
          <p:cNvPicPr>
            <a:picLocks noChangeAspect="1"/>
          </p:cNvPicPr>
          <p:nvPr/>
        </p:nvPicPr>
        <p:blipFill>
          <a:blip r:embed="rId7"/>
          <a:stretch>
            <a:fillRect/>
          </a:stretch>
        </p:blipFill>
        <p:spPr>
          <a:xfrm>
            <a:off x="3699753" y="3534943"/>
            <a:ext cx="692605" cy="430714"/>
          </a:xfrm>
          <a:prstGeom prst="rect">
            <a:avLst/>
          </a:prstGeom>
        </p:spPr>
      </p:pic>
      <p:sp>
        <p:nvSpPr>
          <p:cNvPr id="11" name="Right Arrow 10"/>
          <p:cNvSpPr/>
          <p:nvPr/>
        </p:nvSpPr>
        <p:spPr bwMode="auto">
          <a:xfrm>
            <a:off x="5888680" y="4131470"/>
            <a:ext cx="512120" cy="364330"/>
          </a:xfrm>
          <a:prstGeom prst="rightArrow">
            <a:avLst/>
          </a:prstGeom>
          <a:solidFill>
            <a:srgbClr val="FF0000"/>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2" name="Right Arrow 31"/>
          <p:cNvSpPr/>
          <p:nvPr/>
        </p:nvSpPr>
        <p:spPr bwMode="auto">
          <a:xfrm flipH="1">
            <a:off x="2933687" y="4123749"/>
            <a:ext cx="616592" cy="364330"/>
          </a:xfrm>
          <a:prstGeom prst="rightArrow">
            <a:avLst/>
          </a:prstGeom>
          <a:solidFill>
            <a:srgbClr val="FF0000"/>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3" name="Right Arrow 32"/>
          <p:cNvSpPr/>
          <p:nvPr/>
        </p:nvSpPr>
        <p:spPr bwMode="auto">
          <a:xfrm flipH="1">
            <a:off x="3050310" y="6088650"/>
            <a:ext cx="616592" cy="364330"/>
          </a:xfrm>
          <a:prstGeom prst="rightArrow">
            <a:avLst/>
          </a:prstGeom>
          <a:solidFill>
            <a:srgbClr val="FF0000"/>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4" name="Right Arrow 33"/>
          <p:cNvSpPr/>
          <p:nvPr/>
        </p:nvSpPr>
        <p:spPr bwMode="auto">
          <a:xfrm>
            <a:off x="5635060" y="6141670"/>
            <a:ext cx="723913" cy="364330"/>
          </a:xfrm>
          <a:prstGeom prst="rightArrow">
            <a:avLst/>
          </a:prstGeom>
          <a:solidFill>
            <a:srgbClr val="FF0000"/>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pic>
        <p:nvPicPr>
          <p:cNvPr id="12" name="Picture 11"/>
          <p:cNvPicPr>
            <a:picLocks noChangeAspect="1"/>
          </p:cNvPicPr>
          <p:nvPr/>
        </p:nvPicPr>
        <p:blipFill>
          <a:blip r:embed="rId8"/>
          <a:stretch>
            <a:fillRect/>
          </a:stretch>
        </p:blipFill>
        <p:spPr>
          <a:xfrm>
            <a:off x="4661075" y="3465488"/>
            <a:ext cx="763413" cy="569624"/>
          </a:xfrm>
          <a:prstGeom prst="rect">
            <a:avLst/>
          </a:prstGeom>
        </p:spPr>
      </p:pic>
      <p:pic>
        <p:nvPicPr>
          <p:cNvPr id="14" name="Picture 13"/>
          <p:cNvPicPr>
            <a:picLocks noChangeAspect="1"/>
          </p:cNvPicPr>
          <p:nvPr/>
        </p:nvPicPr>
        <p:blipFill>
          <a:blip r:embed="rId9"/>
          <a:stretch>
            <a:fillRect/>
          </a:stretch>
        </p:blipFill>
        <p:spPr>
          <a:xfrm flipV="1">
            <a:off x="3789855" y="4123749"/>
            <a:ext cx="1392193" cy="853749"/>
          </a:xfrm>
          <a:prstGeom prst="rect">
            <a:avLst/>
          </a:prstGeom>
        </p:spPr>
      </p:pic>
      <p:sp>
        <p:nvSpPr>
          <p:cNvPr id="37" name="TextBox 36"/>
          <p:cNvSpPr txBox="1"/>
          <p:nvPr/>
        </p:nvSpPr>
        <p:spPr>
          <a:xfrm>
            <a:off x="3366372" y="2777811"/>
            <a:ext cx="2639855" cy="584775"/>
          </a:xfrm>
          <a:prstGeom prst="rect">
            <a:avLst/>
          </a:prstGeom>
          <a:noFill/>
        </p:spPr>
        <p:txBody>
          <a:bodyPr wrap="square" rtlCol="0">
            <a:spAutoFit/>
          </a:bodyPr>
          <a:lstStyle/>
          <a:p>
            <a:r>
              <a:rPr lang="en-US" sz="3200" b="1" dirty="0" smtClean="0">
                <a:solidFill>
                  <a:srgbClr val="FF0000"/>
                </a:solidFill>
              </a:rPr>
              <a:t>FAILURES</a:t>
            </a:r>
            <a:endParaRPr lang="en-US" b="1" dirty="0">
              <a:solidFill>
                <a:srgbClr val="FF0000"/>
              </a:solidFill>
            </a:endParaRPr>
          </a:p>
        </p:txBody>
      </p:sp>
      <p:pic>
        <p:nvPicPr>
          <p:cNvPr id="15" name="Picture 14"/>
          <p:cNvPicPr>
            <a:picLocks noChangeAspect="1"/>
          </p:cNvPicPr>
          <p:nvPr/>
        </p:nvPicPr>
        <p:blipFill>
          <a:blip r:embed="rId10"/>
          <a:stretch>
            <a:fillRect/>
          </a:stretch>
        </p:blipFill>
        <p:spPr>
          <a:xfrm>
            <a:off x="3723091" y="5564905"/>
            <a:ext cx="421190" cy="600420"/>
          </a:xfrm>
          <a:prstGeom prst="rect">
            <a:avLst/>
          </a:prstGeom>
        </p:spPr>
      </p:pic>
      <p:pic>
        <p:nvPicPr>
          <p:cNvPr id="16" name="Picture 15"/>
          <p:cNvPicPr>
            <a:picLocks noChangeAspect="1"/>
          </p:cNvPicPr>
          <p:nvPr/>
        </p:nvPicPr>
        <p:blipFill>
          <a:blip r:embed="rId11"/>
          <a:stretch>
            <a:fillRect/>
          </a:stretch>
        </p:blipFill>
        <p:spPr>
          <a:xfrm flipV="1">
            <a:off x="4318175" y="5435110"/>
            <a:ext cx="685800" cy="514350"/>
          </a:xfrm>
          <a:prstGeom prst="rect">
            <a:avLst/>
          </a:prstGeom>
        </p:spPr>
      </p:pic>
      <p:pic>
        <p:nvPicPr>
          <p:cNvPr id="17" name="Picture 16"/>
          <p:cNvPicPr>
            <a:picLocks noChangeAspect="1"/>
          </p:cNvPicPr>
          <p:nvPr/>
        </p:nvPicPr>
        <p:blipFill>
          <a:blip r:embed="rId12"/>
          <a:stretch>
            <a:fillRect/>
          </a:stretch>
        </p:blipFill>
        <p:spPr>
          <a:xfrm>
            <a:off x="5105656" y="5687104"/>
            <a:ext cx="486445" cy="504180"/>
          </a:xfrm>
          <a:prstGeom prst="rect">
            <a:avLst/>
          </a:prstGeom>
        </p:spPr>
      </p:pic>
      <p:sp>
        <p:nvSpPr>
          <p:cNvPr id="4" name="Slide Number Placeholder 3"/>
          <p:cNvSpPr>
            <a:spLocks noGrp="1"/>
          </p:cNvSpPr>
          <p:nvPr>
            <p:ph type="sldNum" sz="quarter" idx="12"/>
          </p:nvPr>
        </p:nvSpPr>
        <p:spPr/>
        <p:txBody>
          <a:bodyPr/>
          <a:lstStyle/>
          <a:p>
            <a:fld id="{86A01FEA-1C2A-C743-A937-A70CCEBFD0D8}" type="slidenum">
              <a:rPr lang="en-US" smtClean="0"/>
              <a:pPr/>
              <a:t>14</a:t>
            </a:fld>
            <a:endParaRPr lang="en-US"/>
          </a:p>
        </p:txBody>
      </p:sp>
    </p:spTree>
    <p:extLst>
      <p:ext uri="{BB962C8B-B14F-4D97-AF65-F5344CB8AC3E}">
        <p14:creationId xmlns:p14="http://schemas.microsoft.com/office/powerpoint/2010/main" val="1494469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a:xfrm>
            <a:off x="457200" y="152400"/>
            <a:ext cx="8229600" cy="838200"/>
          </a:xfrm>
        </p:spPr>
        <p:txBody>
          <a:bodyPr/>
          <a:lstStyle/>
          <a:p>
            <a:r>
              <a:rPr lang="en-US" dirty="0" smtClean="0">
                <a:latin typeface="Arial" charset="0"/>
              </a:rPr>
              <a:t>Multi-Level Failure Model</a:t>
            </a:r>
            <a:endParaRPr lang="en-US" dirty="0">
              <a:latin typeface="Arial" charset="0"/>
            </a:endParaRPr>
          </a:p>
        </p:txBody>
      </p:sp>
      <p:sp>
        <p:nvSpPr>
          <p:cNvPr id="8195" name="Content Placeholder 2"/>
          <p:cNvSpPr>
            <a:spLocks noGrp="1"/>
          </p:cNvSpPr>
          <p:nvPr>
            <p:ph idx="1"/>
          </p:nvPr>
        </p:nvSpPr>
        <p:spPr/>
        <p:txBody>
          <a:bodyPr/>
          <a:lstStyle/>
          <a:p>
            <a:pPr marL="0" indent="0">
              <a:buNone/>
              <a:defRPr/>
            </a:pPr>
            <a:r>
              <a:rPr lang="en-US" altLang="en-US" sz="2400" i="1" dirty="0" smtClean="0">
                <a:ea typeface="+mn-ea"/>
              </a:rPr>
              <a:t>Two Independent Failure Sources</a:t>
            </a:r>
          </a:p>
          <a:p>
            <a:pPr>
              <a:defRPr/>
            </a:pPr>
            <a:r>
              <a:rPr lang="en-US" altLang="en-US" sz="2400" dirty="0" smtClean="0">
                <a:ea typeface="+mn-ea"/>
              </a:rPr>
              <a:t>Storage-Micro-Unit (“block”): </a:t>
            </a:r>
            <a:br>
              <a:rPr lang="en-US" altLang="en-US" sz="2400" dirty="0" smtClean="0">
                <a:ea typeface="+mn-ea"/>
              </a:rPr>
            </a:br>
            <a:r>
              <a:rPr lang="en-US" altLang="en-US" sz="2400" dirty="0" smtClean="0">
                <a:ea typeface="+mn-ea"/>
              </a:rPr>
              <a:t>affects a single document from a single source (“server”)</a:t>
            </a:r>
          </a:p>
          <a:p>
            <a:pPr lvl="1">
              <a:defRPr/>
            </a:pPr>
            <a:r>
              <a:rPr lang="en-US" altLang="en-US" sz="2000" dirty="0" smtClean="0"/>
              <a:t>Single disk: block failure</a:t>
            </a:r>
          </a:p>
          <a:p>
            <a:pPr lvl="1">
              <a:defRPr/>
            </a:pPr>
            <a:r>
              <a:rPr lang="en-US" altLang="en-US" sz="2000" dirty="0" smtClean="0"/>
              <a:t>RAID: block + block/disk failure </a:t>
            </a:r>
            <a:r>
              <a:rPr lang="en-US" altLang="en-US" sz="2000" dirty="0" smtClean="0">
                <a:sym typeface="Wingdings"/>
              </a:rPr>
              <a:t> unrecoverable error</a:t>
            </a:r>
          </a:p>
          <a:p>
            <a:pPr lvl="1">
              <a:defRPr/>
            </a:pPr>
            <a:r>
              <a:rPr lang="en-US" altLang="en-US" sz="2000" dirty="0" smtClean="0">
                <a:sym typeface="Wingdings"/>
              </a:rPr>
              <a:t>3</a:t>
            </a:r>
            <a:r>
              <a:rPr lang="en-US" altLang="en-US" sz="2000" baseline="30000" dirty="0" smtClean="0">
                <a:sym typeface="Wingdings"/>
              </a:rPr>
              <a:t>rd</a:t>
            </a:r>
            <a:r>
              <a:rPr lang="en-US" altLang="en-US" sz="2000" dirty="0" smtClean="0">
                <a:sym typeface="Wingdings"/>
              </a:rPr>
              <a:t> party: empirical / estimated loss rate of individual </a:t>
            </a:r>
            <a:br>
              <a:rPr lang="en-US" altLang="en-US" sz="2000" dirty="0" smtClean="0">
                <a:sym typeface="Wingdings"/>
              </a:rPr>
            </a:br>
            <a:r>
              <a:rPr lang="en-US" altLang="en-US" sz="2000" dirty="0" smtClean="0">
                <a:sym typeface="Wingdings"/>
              </a:rPr>
              <a:t>(may use redundancy, but not directly auditable by client)</a:t>
            </a:r>
          </a:p>
          <a:p>
            <a:pPr>
              <a:defRPr/>
            </a:pPr>
            <a:r>
              <a:rPr lang="en-US" altLang="en-US" sz="2400" dirty="0" smtClean="0">
                <a:ea typeface="+mn-ea"/>
              </a:rPr>
              <a:t>Grouped source (“server”) failure</a:t>
            </a:r>
            <a:r>
              <a:rPr lang="en-US" altLang="en-US" dirty="0" smtClean="0">
                <a:ea typeface="+mn-ea"/>
              </a:rPr>
              <a:t>:</a:t>
            </a:r>
            <a:br>
              <a:rPr lang="en-US" altLang="en-US" dirty="0" smtClean="0">
                <a:ea typeface="+mn-ea"/>
              </a:rPr>
            </a:br>
            <a:r>
              <a:rPr lang="en-US" altLang="en-US" sz="2400" dirty="0" smtClean="0">
                <a:ea typeface="+mn-ea"/>
              </a:rPr>
              <a:t>lose all copies of documents at a source</a:t>
            </a:r>
          </a:p>
          <a:p>
            <a:pPr lvl="1">
              <a:defRPr/>
            </a:pPr>
            <a:r>
              <a:rPr lang="en-US" altLang="en-US" sz="2000" dirty="0" smtClean="0">
                <a:ea typeface="+mn-ea"/>
              </a:rPr>
              <a:t>Storage: server room</a:t>
            </a:r>
            <a:r>
              <a:rPr lang="en-US" altLang="en-US" sz="1800" dirty="0" smtClean="0">
                <a:ea typeface="+mn-ea"/>
              </a:rPr>
              <a:t>, </a:t>
            </a:r>
            <a:r>
              <a:rPr lang="en-US" altLang="en-US" sz="2000" dirty="0" smtClean="0">
                <a:ea typeface="+mn-ea"/>
              </a:rPr>
              <a:t>3</a:t>
            </a:r>
            <a:r>
              <a:rPr lang="en-US" altLang="en-US" sz="2000" baseline="30000" dirty="0" smtClean="0">
                <a:ea typeface="+mn-ea"/>
              </a:rPr>
              <a:t>rd</a:t>
            </a:r>
            <a:r>
              <a:rPr lang="en-US" altLang="en-US" sz="2000" dirty="0" smtClean="0">
                <a:ea typeface="+mn-ea"/>
              </a:rPr>
              <a:t> party service</a:t>
            </a:r>
          </a:p>
        </p:txBody>
      </p:sp>
      <p:sp>
        <p:nvSpPr>
          <p:cNvPr id="2" name="Slide Number Placeholder 1"/>
          <p:cNvSpPr>
            <a:spLocks noGrp="1"/>
          </p:cNvSpPr>
          <p:nvPr>
            <p:ph type="sldNum" sz="quarter" idx="12"/>
          </p:nvPr>
        </p:nvSpPr>
        <p:spPr/>
        <p:txBody>
          <a:bodyPr/>
          <a:lstStyle/>
          <a:p>
            <a:fld id="{FE4BFB42-27A6-D741-BF16-11952B9FDEBC}" type="slidenum">
              <a:rPr lang="en-US" smtClean="0"/>
              <a:pPr/>
              <a:t>15</a:t>
            </a:fld>
            <a:endParaRPr lang="en-US"/>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le 1"/>
          <p:cNvSpPr>
            <a:spLocks noGrp="1"/>
          </p:cNvSpPr>
          <p:nvPr>
            <p:ph type="title"/>
          </p:nvPr>
        </p:nvSpPr>
        <p:spPr/>
        <p:txBody>
          <a:bodyPr/>
          <a:lstStyle/>
          <a:p>
            <a:r>
              <a:rPr lang="en-US" dirty="0" smtClean="0">
                <a:latin typeface="Arial" charset="0"/>
              </a:rPr>
              <a:t>Simulation Parameters</a:t>
            </a:r>
            <a:endParaRPr lang="en-US" dirty="0">
              <a:latin typeface="Arial" charset="0"/>
            </a:endParaRPr>
          </a:p>
        </p:txBody>
      </p:sp>
      <p:sp>
        <p:nvSpPr>
          <p:cNvPr id="39939" name="Content Placeholder 2"/>
          <p:cNvSpPr>
            <a:spLocks noGrp="1"/>
          </p:cNvSpPr>
          <p:nvPr>
            <p:ph idx="1"/>
          </p:nvPr>
        </p:nvSpPr>
        <p:spPr/>
        <p:txBody>
          <a:bodyPr numCol="2" spcCol="228600">
            <a:normAutofit fontScale="92500" lnSpcReduction="20000"/>
          </a:bodyPr>
          <a:lstStyle/>
          <a:p>
            <a:r>
              <a:rPr lang="en-US" dirty="0" smtClean="0">
                <a:latin typeface="Arial" charset="0"/>
              </a:rPr>
              <a:t>Collection characteristics</a:t>
            </a:r>
          </a:p>
          <a:p>
            <a:pPr lvl="1"/>
            <a:r>
              <a:rPr lang="en-US" dirty="0" smtClean="0">
                <a:latin typeface="Arial" charset="0"/>
              </a:rPr>
              <a:t>number and size of documents</a:t>
            </a:r>
          </a:p>
          <a:p>
            <a:r>
              <a:rPr lang="en-US" dirty="0" smtClean="0">
                <a:latin typeface="Arial" charset="0"/>
              </a:rPr>
              <a:t>Duration</a:t>
            </a:r>
          </a:p>
          <a:p>
            <a:pPr lvl="1"/>
            <a:r>
              <a:rPr lang="en-US" dirty="0" smtClean="0">
                <a:latin typeface="Arial" charset="0"/>
              </a:rPr>
              <a:t>period to simulate</a:t>
            </a:r>
          </a:p>
          <a:p>
            <a:r>
              <a:rPr lang="en-US" dirty="0" smtClean="0">
                <a:latin typeface="Arial" charset="0"/>
              </a:rPr>
              <a:t>Preservation Choices</a:t>
            </a:r>
          </a:p>
          <a:p>
            <a:pPr lvl="1"/>
            <a:r>
              <a:rPr lang="en-US" dirty="0">
                <a:latin typeface="Arial" charset="0"/>
              </a:rPr>
              <a:t>n</a:t>
            </a:r>
            <a:r>
              <a:rPr lang="en-US" dirty="0" smtClean="0">
                <a:latin typeface="Arial" charset="0"/>
              </a:rPr>
              <a:t>umber of independent copies</a:t>
            </a:r>
          </a:p>
          <a:p>
            <a:pPr lvl="1"/>
            <a:r>
              <a:rPr lang="en-US" dirty="0">
                <a:latin typeface="Arial" charset="0"/>
              </a:rPr>
              <a:t>a</a:t>
            </a:r>
            <a:r>
              <a:rPr lang="en-US" dirty="0" smtClean="0">
                <a:latin typeface="Arial" charset="0"/>
              </a:rPr>
              <a:t>uditing interval</a:t>
            </a:r>
          </a:p>
          <a:p>
            <a:pPr lvl="1"/>
            <a:r>
              <a:rPr lang="en-US" dirty="0">
                <a:latin typeface="Arial" charset="0"/>
              </a:rPr>
              <a:t>a</a:t>
            </a:r>
            <a:r>
              <a:rPr lang="en-US" dirty="0" smtClean="0">
                <a:latin typeface="Arial" charset="0"/>
              </a:rPr>
              <a:t>uditing method</a:t>
            </a:r>
          </a:p>
          <a:p>
            <a:pPr lvl="1"/>
            <a:r>
              <a:rPr lang="en-US" dirty="0" smtClean="0">
                <a:latin typeface="Arial" charset="0"/>
              </a:rPr>
              <a:t>repair method </a:t>
            </a:r>
          </a:p>
          <a:p>
            <a:pPr lvl="1"/>
            <a:r>
              <a:rPr lang="en-US" dirty="0" smtClean="0">
                <a:latin typeface="Arial" charset="0"/>
              </a:rPr>
              <a:t>repair / audit bandwidth</a:t>
            </a:r>
          </a:p>
          <a:p>
            <a:r>
              <a:rPr lang="en-US" dirty="0" smtClean="0">
                <a:latin typeface="Arial" charset="0"/>
              </a:rPr>
              <a:t>Environmental characteristics</a:t>
            </a:r>
          </a:p>
          <a:p>
            <a:pPr lvl="1"/>
            <a:r>
              <a:rPr lang="en-US" dirty="0" smtClean="0">
                <a:latin typeface="Arial" charset="0"/>
              </a:rPr>
              <a:t>block storage failure rate</a:t>
            </a:r>
          </a:p>
          <a:p>
            <a:pPr lvl="1"/>
            <a:r>
              <a:rPr lang="en-US" dirty="0">
                <a:latin typeface="Arial" charset="0"/>
              </a:rPr>
              <a:t>s</a:t>
            </a:r>
            <a:r>
              <a:rPr lang="en-US" dirty="0" smtClean="0">
                <a:latin typeface="Arial" charset="0"/>
              </a:rPr>
              <a:t>erver failure rate</a:t>
            </a:r>
          </a:p>
          <a:p>
            <a:pPr lvl="1"/>
            <a:r>
              <a:rPr lang="en-US" dirty="0">
                <a:latin typeface="Arial" charset="0"/>
              </a:rPr>
              <a:t>a</a:t>
            </a:r>
            <a:r>
              <a:rPr lang="en-US" dirty="0" smtClean="0">
                <a:latin typeface="Arial" charset="0"/>
              </a:rPr>
              <a:t>ccelerated failure events</a:t>
            </a:r>
          </a:p>
          <a:p>
            <a:pPr lvl="2"/>
            <a:r>
              <a:rPr lang="en-US" dirty="0" smtClean="0">
                <a:latin typeface="Arial" charset="0"/>
              </a:rPr>
              <a:t>Block/Server level</a:t>
            </a:r>
          </a:p>
          <a:p>
            <a:pPr lvl="2"/>
            <a:r>
              <a:rPr lang="en-US" dirty="0" smtClean="0">
                <a:latin typeface="Arial" charset="0"/>
              </a:rPr>
              <a:t>Frequency</a:t>
            </a:r>
          </a:p>
          <a:p>
            <a:pPr lvl="2"/>
            <a:r>
              <a:rPr lang="en-US" dirty="0" smtClean="0">
                <a:latin typeface="Arial" charset="0"/>
              </a:rPr>
              <a:t>Duration</a:t>
            </a:r>
          </a:p>
          <a:p>
            <a:pPr lvl="2"/>
            <a:r>
              <a:rPr lang="en-US" dirty="0" smtClean="0">
                <a:latin typeface="Arial" charset="0"/>
              </a:rPr>
              <a:t>Decay</a:t>
            </a:r>
          </a:p>
          <a:p>
            <a:pPr lvl="1"/>
            <a:endParaRPr lang="en-US" dirty="0" smtClean="0">
              <a:latin typeface="Arial" charset="0"/>
            </a:endParaRPr>
          </a:p>
          <a:p>
            <a:endParaRPr lang="en-US" dirty="0" smtClean="0">
              <a:latin typeface="Arial" charset="0"/>
            </a:endParaRPr>
          </a:p>
          <a:p>
            <a:endParaRPr lang="en-US" dirty="0">
              <a:latin typeface="Arial" charset="0"/>
            </a:endParaRPr>
          </a:p>
        </p:txBody>
      </p:sp>
      <p:sp>
        <p:nvSpPr>
          <p:cNvPr id="2" name="Slide Number Placeholder 1"/>
          <p:cNvSpPr>
            <a:spLocks noGrp="1"/>
          </p:cNvSpPr>
          <p:nvPr>
            <p:ph type="sldNum" sz="quarter" idx="12"/>
          </p:nvPr>
        </p:nvSpPr>
        <p:spPr/>
        <p:txBody>
          <a:bodyPr/>
          <a:lstStyle/>
          <a:p>
            <a:fld id="{FE4BFB42-27A6-D741-BF16-11952B9FDEBC}" type="slidenum">
              <a:rPr lang="en-US" smtClean="0"/>
              <a:pPr/>
              <a:t>16</a:t>
            </a:fld>
            <a:endParaRPr lang="en-US"/>
          </a:p>
        </p:txBody>
      </p:sp>
    </p:spTree>
    <p:extLst>
      <p:ext uri="{BB962C8B-B14F-4D97-AF65-F5344CB8AC3E}">
        <p14:creationId xmlns:p14="http://schemas.microsoft.com/office/powerpoint/2010/main" val="209155824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Real World Assumptions</a:t>
            </a:r>
            <a:endParaRPr lang="en-US" dirty="0"/>
          </a:p>
        </p:txBody>
      </p:sp>
      <p:sp>
        <p:nvSpPr>
          <p:cNvPr id="3" name="Content Placeholder 2"/>
          <p:cNvSpPr>
            <a:spLocks noGrp="1"/>
          </p:cNvSpPr>
          <p:nvPr>
            <p:ph idx="1"/>
          </p:nvPr>
        </p:nvSpPr>
        <p:spPr>
          <a:xfrm>
            <a:off x="152400" y="1447800"/>
            <a:ext cx="8763000" cy="5273674"/>
          </a:xfrm>
        </p:spPr>
        <p:txBody>
          <a:bodyPr>
            <a:normAutofit fontScale="70000" lnSpcReduction="20000"/>
          </a:bodyPr>
          <a:lstStyle/>
          <a:p>
            <a:r>
              <a:rPr lang="en-US" dirty="0" smtClean="0"/>
              <a:t>Storage is professionally maintained</a:t>
            </a:r>
          </a:p>
          <a:p>
            <a:pPr lvl="1"/>
            <a:r>
              <a:rPr lang="en-US" dirty="0" err="1" smtClean="0"/>
              <a:t>E.g</a:t>
            </a:r>
            <a:r>
              <a:rPr lang="en-US" dirty="0" smtClean="0"/>
              <a:t>: Installation diagnostics/burn-in; Preventive maintenance / replacement</a:t>
            </a:r>
          </a:p>
          <a:p>
            <a:pPr marL="457200" lvl="1" indent="0">
              <a:buNone/>
            </a:pPr>
            <a:r>
              <a:rPr lang="en-US" dirty="0" smtClean="0">
                <a:sym typeface="Wingdings"/>
              </a:rPr>
              <a:t> Eliminates age effects, or bathtub-curve effects</a:t>
            </a:r>
            <a:endParaRPr lang="en-US" dirty="0"/>
          </a:p>
          <a:p>
            <a:pPr marL="0" indent="0">
              <a:buNone/>
            </a:pPr>
            <a:r>
              <a:rPr lang="en-US" dirty="0">
                <a:sym typeface="Wingdings"/>
              </a:rPr>
              <a:t> </a:t>
            </a:r>
            <a:r>
              <a:rPr lang="en-US" dirty="0"/>
              <a:t>Failures  of interest have a random component</a:t>
            </a:r>
            <a:br>
              <a:rPr lang="en-US" dirty="0"/>
            </a:br>
            <a:endParaRPr lang="en-US" dirty="0" smtClean="0">
              <a:sym typeface="Wingdings"/>
            </a:endParaRPr>
          </a:p>
          <a:p>
            <a:r>
              <a:rPr lang="en-US" dirty="0" smtClean="0">
                <a:sym typeface="Wingdings"/>
              </a:rPr>
              <a:t> “Noisy” failures are repaired automatically and promptly</a:t>
            </a:r>
          </a:p>
          <a:p>
            <a:pPr lvl="1"/>
            <a:r>
              <a:rPr lang="en-US" dirty="0" smtClean="0">
                <a:sym typeface="Wingdings"/>
              </a:rPr>
              <a:t>E.g. repair actions internal to drives, SMART, NAS</a:t>
            </a:r>
          </a:p>
          <a:p>
            <a:pPr lvl="2">
              <a:buFont typeface="Wingdings" charset="2"/>
              <a:buChar char="à"/>
            </a:pPr>
            <a:r>
              <a:rPr lang="en-US" dirty="0" smtClean="0">
                <a:sym typeface="Wingdings"/>
              </a:rPr>
              <a:t>Incorporate in overall storage-level error rate</a:t>
            </a:r>
            <a:endParaRPr lang="en-US" dirty="0">
              <a:sym typeface="Wingdings"/>
            </a:endParaRPr>
          </a:p>
          <a:p>
            <a:pPr>
              <a:buFont typeface="Wingdings" charset="2"/>
              <a:buChar char="à"/>
            </a:pPr>
            <a:r>
              <a:rPr lang="en-US" dirty="0" smtClean="0">
                <a:sym typeface="Wingdings"/>
              </a:rPr>
              <a:t> </a:t>
            </a:r>
            <a:r>
              <a:rPr lang="en-US" dirty="0" smtClean="0"/>
              <a:t>Failures of interest are “quiet” and required auditing to Some threats to content are random and uncorrelated</a:t>
            </a:r>
          </a:p>
          <a:p>
            <a:endParaRPr lang="en-US" dirty="0" smtClean="0"/>
          </a:p>
          <a:p>
            <a:r>
              <a:rPr lang="en-US" dirty="0" smtClean="0"/>
              <a:t>Correlated failures are caused by external unseen random events</a:t>
            </a:r>
          </a:p>
          <a:p>
            <a:pPr lvl="1"/>
            <a:r>
              <a:rPr lang="en-US" dirty="0" smtClean="0"/>
              <a:t>E.g. fire, HVAC failure, economic failure, intentional attack </a:t>
            </a:r>
          </a:p>
          <a:p>
            <a:pPr>
              <a:buFont typeface="Wingdings" charset="2"/>
              <a:buChar char="à"/>
            </a:pPr>
            <a:r>
              <a:rPr lang="en-US" dirty="0" smtClean="0">
                <a:sym typeface="Wingdings"/>
              </a:rPr>
              <a:t>Accelerated failure events change failure rate across a source/multiple sources for  some duration</a:t>
            </a:r>
          </a:p>
          <a:p>
            <a:pPr>
              <a:buFont typeface="Wingdings" charset="2"/>
              <a:buChar char="à"/>
            </a:pPr>
            <a:endParaRPr lang="en-US" dirty="0" smtClean="0">
              <a:sym typeface="Wingdings"/>
            </a:endParaRPr>
          </a:p>
          <a:p>
            <a:r>
              <a:rPr lang="en-US" altLang="en-US" dirty="0"/>
              <a:t>Single “client” cares about collections of content</a:t>
            </a:r>
          </a:p>
          <a:p>
            <a:pPr marL="0" indent="0">
              <a:buNone/>
            </a:pPr>
            <a:r>
              <a:rPr lang="en-US" dirty="0">
                <a:sym typeface="Wingdings"/>
              </a:rPr>
              <a:t> Decision </a:t>
            </a:r>
            <a:r>
              <a:rPr lang="en-US" dirty="0" smtClean="0">
                <a:sym typeface="Wingdings"/>
              </a:rPr>
              <a:t>problem, </a:t>
            </a:r>
            <a:r>
              <a:rPr lang="en-US" dirty="0">
                <a:sym typeface="Wingdings"/>
              </a:rPr>
              <a:t>not game </a:t>
            </a:r>
            <a:r>
              <a:rPr lang="en-US" dirty="0" smtClean="0">
                <a:sym typeface="Wingdings"/>
              </a:rPr>
              <a:t>theory problem</a:t>
            </a:r>
            <a:endParaRPr lang="en-US" dirty="0"/>
          </a:p>
          <a:p>
            <a:pPr>
              <a:buFont typeface="Wingdings" charset="2"/>
              <a:buChar char="à"/>
            </a:pPr>
            <a:endParaRPr lang="en-US" dirty="0" smtClean="0"/>
          </a:p>
          <a:p>
            <a:pPr lvl="1"/>
            <a:endParaRPr lang="en-US" dirty="0"/>
          </a:p>
        </p:txBody>
      </p:sp>
      <p:sp>
        <p:nvSpPr>
          <p:cNvPr id="5" name="Slide Number Placeholder 4"/>
          <p:cNvSpPr>
            <a:spLocks noGrp="1"/>
          </p:cNvSpPr>
          <p:nvPr>
            <p:ph type="sldNum" sz="quarter" idx="12"/>
          </p:nvPr>
        </p:nvSpPr>
        <p:spPr/>
        <p:txBody>
          <a:bodyPr/>
          <a:lstStyle/>
          <a:p>
            <a:fld id="{FE4BFB42-27A6-D741-BF16-11952B9FDEBC}" type="slidenum">
              <a:rPr lang="en-US" smtClean="0"/>
              <a:pPr/>
              <a:t>17</a:t>
            </a:fld>
            <a:endParaRPr lang="en-US"/>
          </a:p>
        </p:txBody>
      </p:sp>
    </p:spTree>
    <p:extLst>
      <p:ext uri="{BB962C8B-B14F-4D97-AF65-F5344CB8AC3E}">
        <p14:creationId xmlns:p14="http://schemas.microsoft.com/office/powerpoint/2010/main" val="7401272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p:txBody>
          <a:bodyPr/>
          <a:lstStyle/>
          <a:p>
            <a:r>
              <a:rPr lang="en-US" dirty="0" smtClean="0">
                <a:latin typeface="Arial" charset="0"/>
              </a:rPr>
              <a:t>Document Fragility Assumption</a:t>
            </a:r>
            <a:endParaRPr lang="en-US" dirty="0">
              <a:latin typeface="Arial" charset="0"/>
            </a:endParaRPr>
          </a:p>
        </p:txBody>
      </p:sp>
      <p:sp>
        <p:nvSpPr>
          <p:cNvPr id="9219" name="Content Placeholder 2"/>
          <p:cNvSpPr>
            <a:spLocks noGrp="1"/>
          </p:cNvSpPr>
          <p:nvPr>
            <p:ph idx="1"/>
          </p:nvPr>
        </p:nvSpPr>
        <p:spPr/>
        <p:txBody>
          <a:bodyPr/>
          <a:lstStyle/>
          <a:p>
            <a:r>
              <a:rPr lang="en-US" smtClean="0">
                <a:latin typeface="Arial" charset="0"/>
              </a:rPr>
              <a:t>Assume documents are fragile</a:t>
            </a:r>
          </a:p>
          <a:p>
            <a:pPr lvl="1"/>
            <a:r>
              <a:rPr lang="en-US" smtClean="0">
                <a:latin typeface="Arial" charset="0"/>
              </a:rPr>
              <a:t>Compressed, encrypted, or complex file format: small failure makes document unrecoverable</a:t>
            </a:r>
          </a:p>
          <a:p>
            <a:r>
              <a:rPr lang="en-US" smtClean="0">
                <a:latin typeface="Arial" charset="0"/>
              </a:rPr>
              <a:t>Variation</a:t>
            </a:r>
            <a:r>
              <a:rPr lang="en-US" dirty="0">
                <a:latin typeface="Arial" charset="0"/>
              </a:rPr>
              <a:t>: Repairable documents</a:t>
            </a:r>
          </a:p>
          <a:p>
            <a:pPr lvl="2"/>
            <a:r>
              <a:rPr lang="en-US" dirty="0">
                <a:latin typeface="Arial" charset="0"/>
              </a:rPr>
              <a:t>Small failure damages only one segment</a:t>
            </a:r>
          </a:p>
          <a:p>
            <a:pPr lvl="2"/>
            <a:r>
              <a:rPr lang="en-US" dirty="0">
                <a:latin typeface="Arial" charset="0"/>
              </a:rPr>
              <a:t>Model this as a set of smaller docs</a:t>
            </a:r>
          </a:p>
        </p:txBody>
      </p:sp>
      <p:sp>
        <p:nvSpPr>
          <p:cNvPr id="2" name="Slide Number Placeholder 1"/>
          <p:cNvSpPr>
            <a:spLocks noGrp="1"/>
          </p:cNvSpPr>
          <p:nvPr>
            <p:ph type="sldNum" sz="quarter" idx="12"/>
          </p:nvPr>
        </p:nvSpPr>
        <p:spPr/>
        <p:txBody>
          <a:bodyPr/>
          <a:lstStyle/>
          <a:p>
            <a:fld id="{FE4BFB42-27A6-D741-BF16-11952B9FDEBC}" type="slidenum">
              <a:rPr lang="en-US" smtClean="0"/>
              <a:pPr/>
              <a:t>18</a:t>
            </a:fld>
            <a:endParaRPr lang="en-US"/>
          </a:p>
        </p:txBody>
      </p:sp>
    </p:spTree>
    <p:extLst>
      <p:ext uri="{BB962C8B-B14F-4D97-AF65-F5344CB8AC3E}">
        <p14:creationId xmlns:p14="http://schemas.microsoft.com/office/powerpoint/2010/main" val="59563582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Modeling Selected Threats</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1877961472"/>
              </p:ext>
            </p:extLst>
          </p:nvPr>
        </p:nvGraphicFramePr>
        <p:xfrm>
          <a:off x="228600" y="1412240"/>
          <a:ext cx="8839200" cy="5284893"/>
        </p:xfrm>
        <a:graphic>
          <a:graphicData uri="http://schemas.openxmlformats.org/drawingml/2006/table">
            <a:tbl>
              <a:tblPr firstRow="1" bandRow="1">
                <a:tableStyleId>{5C22544A-7EE6-4342-B048-85BDC9FD1C3A}</a:tableStyleId>
              </a:tblPr>
              <a:tblGrid>
                <a:gridCol w="1085516"/>
                <a:gridCol w="2171032"/>
                <a:gridCol w="1938421"/>
                <a:gridCol w="1783347"/>
                <a:gridCol w="1860884"/>
              </a:tblGrid>
              <a:tr h="1535853">
                <a:tc>
                  <a:txBody>
                    <a:bodyPr/>
                    <a:lstStyle/>
                    <a:p>
                      <a:endParaRPr lang="en-US" dirty="0"/>
                    </a:p>
                  </a:txBody>
                  <a:tcPr/>
                </a:tc>
                <a:tc>
                  <a:txBody>
                    <a:bodyPr/>
                    <a:lstStyle/>
                    <a:p>
                      <a:r>
                        <a:rPr lang="en-US" b="1" dirty="0" smtClean="0">
                          <a:solidFill>
                            <a:schemeClr val="tx1"/>
                          </a:solidFill>
                        </a:rPr>
                        <a:t>Independent</a:t>
                      </a:r>
                      <a:endParaRPr lang="en-US" b="1" dirty="0">
                        <a:solidFill>
                          <a:schemeClr val="tx1"/>
                        </a:solidFill>
                      </a:endParaRPr>
                    </a:p>
                  </a:txBody>
                  <a:tcPr/>
                </a:tc>
                <a:tc>
                  <a:txBody>
                    <a:bodyPr/>
                    <a:lstStyle/>
                    <a:p>
                      <a:r>
                        <a:rPr lang="en-US" b="1" dirty="0" smtClean="0">
                          <a:solidFill>
                            <a:schemeClr val="tx1"/>
                          </a:solidFill>
                        </a:rPr>
                        <a:t>Correlated</a:t>
                      </a:r>
                    </a:p>
                    <a:p>
                      <a:r>
                        <a:rPr lang="en-US" b="1" dirty="0" smtClean="0">
                          <a:solidFill>
                            <a:schemeClr val="tx1"/>
                          </a:solidFill>
                        </a:rPr>
                        <a:t>[In Progress]</a:t>
                      </a:r>
                      <a:endParaRPr lang="en-US" b="1" dirty="0">
                        <a:solidFill>
                          <a:schemeClr val="tx1"/>
                        </a:solidFill>
                      </a:endParaRPr>
                    </a:p>
                  </a:txBody>
                  <a:tcPr/>
                </a:tc>
                <a:tc>
                  <a:txBody>
                    <a:bodyPr/>
                    <a:lstStyle/>
                    <a:p>
                      <a:r>
                        <a:rPr lang="en-US" dirty="0" smtClean="0"/>
                        <a:t>Implicit</a:t>
                      </a:r>
                      <a:endParaRPr lang="en-US" dirty="0"/>
                    </a:p>
                  </a:txBody>
                  <a:tcPr/>
                </a:tc>
                <a:tc>
                  <a:txBody>
                    <a:bodyPr/>
                    <a:lstStyle/>
                    <a:p>
                      <a:r>
                        <a:rPr lang="en-US" dirty="0" err="1" smtClean="0">
                          <a:solidFill>
                            <a:srgbClr val="FFC000"/>
                          </a:solidFill>
                        </a:rPr>
                        <a:t>Unmodeled</a:t>
                      </a:r>
                      <a:r>
                        <a:rPr lang="en-US" dirty="0" smtClean="0">
                          <a:solidFill>
                            <a:srgbClr val="FFC000"/>
                          </a:solidFill>
                        </a:rPr>
                        <a:t/>
                      </a:r>
                      <a:br>
                        <a:rPr lang="en-US" dirty="0" smtClean="0">
                          <a:solidFill>
                            <a:srgbClr val="FFC000"/>
                          </a:solidFill>
                        </a:rPr>
                      </a:br>
                      <a:r>
                        <a:rPr lang="en-US" dirty="0" smtClean="0">
                          <a:solidFill>
                            <a:srgbClr val="FFC000"/>
                          </a:solidFill>
                        </a:rPr>
                        <a:t>(but</a:t>
                      </a:r>
                      <a:r>
                        <a:rPr lang="en-US" baseline="0" dirty="0" smtClean="0">
                          <a:solidFill>
                            <a:srgbClr val="FFC000"/>
                          </a:solidFill>
                        </a:rPr>
                        <a:t> derivable)</a:t>
                      </a:r>
                      <a:endParaRPr lang="en-US" dirty="0">
                        <a:solidFill>
                          <a:srgbClr val="FFC000"/>
                        </a:solidFill>
                      </a:endParaRPr>
                    </a:p>
                  </a:txBody>
                  <a:tcPr/>
                </a:tc>
              </a:tr>
              <a:tr h="1535853">
                <a:tc>
                  <a:txBody>
                    <a:bodyPr/>
                    <a:lstStyle/>
                    <a:p>
                      <a:r>
                        <a:rPr lang="en-US" dirty="0" smtClean="0"/>
                        <a:t>Server</a:t>
                      </a:r>
                      <a:endParaRPr lang="en-US" dirty="0"/>
                    </a:p>
                  </a:txBody>
                  <a:tcPr/>
                </a:tc>
                <a:tc>
                  <a:txBody>
                    <a:bodyPr/>
                    <a:lstStyle/>
                    <a:p>
                      <a:pPr marL="285750" indent="-285750">
                        <a:buFontTx/>
                        <a:buChar char="-"/>
                      </a:pPr>
                      <a:r>
                        <a:rPr lang="en-US" dirty="0" smtClean="0"/>
                        <a:t>Billing Failure</a:t>
                      </a:r>
                    </a:p>
                    <a:p>
                      <a:pPr marL="285750" indent="-285750">
                        <a:buFontTx/>
                        <a:buChar char="-"/>
                      </a:pPr>
                      <a:r>
                        <a:rPr lang="en-US" dirty="0" smtClean="0"/>
                        <a:t>Financial Failure</a:t>
                      </a:r>
                      <a:endParaRPr lang="en-US" baseline="0" dirty="0" smtClean="0"/>
                    </a:p>
                    <a:p>
                      <a:pPr marL="285750" indent="-285750">
                        <a:buFontTx/>
                        <a:buChar char="-"/>
                      </a:pPr>
                      <a:r>
                        <a:rPr lang="en-US" i="1" baseline="0" dirty="0" smtClean="0"/>
                        <a:t>Human outsider attacker</a:t>
                      </a:r>
                      <a:endParaRPr lang="en-US" i="1" dirty="0" smtClean="0"/>
                    </a:p>
                    <a:p>
                      <a:endParaRPr lang="en-US" dirty="0"/>
                    </a:p>
                  </a:txBody>
                  <a:tcPr/>
                </a:tc>
                <a:tc>
                  <a:txBody>
                    <a:bodyPr/>
                    <a:lstStyle/>
                    <a:p>
                      <a:pPr marL="285750" indent="-285750">
                        <a:buFontTx/>
                        <a:buChar char="-"/>
                      </a:pPr>
                      <a:r>
                        <a:rPr lang="en-US" dirty="0" smtClean="0"/>
                        <a:t>Government</a:t>
                      </a:r>
                      <a:r>
                        <a:rPr lang="en-US" baseline="0" dirty="0" smtClean="0"/>
                        <a:t> Action</a:t>
                      </a:r>
                      <a:endParaRPr lang="en-US" dirty="0" smtClean="0"/>
                    </a:p>
                    <a:p>
                      <a:pPr marL="285750" indent="-285750">
                        <a:buFontTx/>
                        <a:buChar char="-"/>
                      </a:pPr>
                      <a:r>
                        <a:rPr lang="en-US" baseline="0" dirty="0" smtClean="0"/>
                        <a:t>Economic Recession</a:t>
                      </a:r>
                    </a:p>
                    <a:p>
                      <a:pPr marL="285750" indent="-285750">
                        <a:buFontTx/>
                        <a:buChar char="-"/>
                      </a:pPr>
                      <a:r>
                        <a:rPr lang="en-US" i="1" baseline="0" dirty="0" smtClean="0"/>
                        <a:t>Human insider attack</a:t>
                      </a:r>
                    </a:p>
                    <a:p>
                      <a:pPr marL="285750" indent="-285750">
                        <a:buFontTx/>
                        <a:buChar char="-"/>
                      </a:pPr>
                      <a:r>
                        <a:rPr lang="en-US" i="1" baseline="0" dirty="0" smtClean="0"/>
                        <a:t>Client error</a:t>
                      </a:r>
                      <a:endParaRPr lang="en-US" i="1" dirty="0"/>
                    </a:p>
                  </a:txBody>
                  <a:tcPr/>
                </a:tc>
                <a:tc>
                  <a:txBody>
                    <a:bodyPr/>
                    <a:lstStyle/>
                    <a:p>
                      <a:pPr marL="285750" indent="-285750">
                        <a:buFontTx/>
                        <a:buChar char="-"/>
                      </a:pPr>
                      <a:r>
                        <a:rPr lang="en-US" dirty="0" smtClean="0"/>
                        <a:t>Document size related</a:t>
                      </a:r>
                    </a:p>
                    <a:p>
                      <a:pPr marL="285750" marR="0" indent="-285750" algn="l" defTabSz="914400" rtl="0" eaLnBrk="1" fontAlgn="auto" latinLnBrk="0" hangingPunct="1">
                        <a:lnSpc>
                          <a:spcPct val="100000"/>
                        </a:lnSpc>
                        <a:spcBef>
                          <a:spcPts val="0"/>
                        </a:spcBef>
                        <a:spcAft>
                          <a:spcPts val="0"/>
                        </a:spcAft>
                        <a:buClrTx/>
                        <a:buSzTx/>
                        <a:buFontTx/>
                        <a:buChar char="-"/>
                        <a:tabLst/>
                        <a:defRPr/>
                      </a:pPr>
                      <a:r>
                        <a:rPr lang="en-US" dirty="0" smtClean="0"/>
                        <a:t>Document fragility related</a:t>
                      </a:r>
                    </a:p>
                  </a:txBody>
                  <a:tcPr/>
                </a:tc>
                <a:tc>
                  <a:txBody>
                    <a:bodyPr/>
                    <a:lstStyle/>
                    <a:p>
                      <a:pPr marL="285750" indent="-285750">
                        <a:buFontTx/>
                        <a:buChar char="-"/>
                      </a:pPr>
                      <a:r>
                        <a:rPr lang="en-US" dirty="0" smtClean="0"/>
                        <a:t>Format </a:t>
                      </a:r>
                      <a:r>
                        <a:rPr lang="en-US" sz="1600" dirty="0" smtClean="0"/>
                        <a:t>obsolescence</a:t>
                      </a:r>
                    </a:p>
                    <a:p>
                      <a:pPr marL="285750" indent="-285750">
                        <a:buFontTx/>
                        <a:buChar char="-"/>
                      </a:pPr>
                      <a:r>
                        <a:rPr lang="en-US" dirty="0" smtClean="0"/>
                        <a:t>Encryption</a:t>
                      </a:r>
                      <a:r>
                        <a:rPr lang="en-US" baseline="0" dirty="0" smtClean="0"/>
                        <a:t> failure</a:t>
                      </a:r>
                    </a:p>
                  </a:txBody>
                  <a:tcPr/>
                </a:tc>
              </a:tr>
              <a:tr h="1535853">
                <a:tc>
                  <a:txBody>
                    <a:bodyPr/>
                    <a:lstStyle/>
                    <a:p>
                      <a:r>
                        <a:rPr lang="en-US" dirty="0" smtClean="0"/>
                        <a:t>Storage</a:t>
                      </a:r>
                      <a:endParaRPr lang="en-US" dirty="0"/>
                    </a:p>
                  </a:txBody>
                  <a:tcPr/>
                </a:tc>
                <a:tc>
                  <a:txBody>
                    <a:bodyPr/>
                    <a:lstStyle/>
                    <a:p>
                      <a:pPr marL="285750" indent="-285750">
                        <a:buFontTx/>
                        <a:buChar char="-"/>
                      </a:pPr>
                      <a:r>
                        <a:rPr lang="en-US" dirty="0" smtClean="0"/>
                        <a:t>Hardware</a:t>
                      </a:r>
                      <a:r>
                        <a:rPr lang="en-US" baseline="0" dirty="0" smtClean="0"/>
                        <a:t> </a:t>
                      </a:r>
                      <a:r>
                        <a:rPr lang="en-US" dirty="0" smtClean="0"/>
                        <a:t>component failure</a:t>
                      </a:r>
                    </a:p>
                    <a:p>
                      <a:pPr marL="285750" indent="-285750">
                        <a:buFontTx/>
                        <a:buChar char="-"/>
                      </a:pPr>
                      <a:r>
                        <a:rPr lang="en-US" dirty="0" smtClean="0"/>
                        <a:t>Media failure</a:t>
                      </a:r>
                      <a:endParaRPr lang="en-US" dirty="0"/>
                    </a:p>
                  </a:txBody>
                  <a:tcPr/>
                </a:tc>
                <a:tc>
                  <a:txBody>
                    <a:bodyPr/>
                    <a:lstStyle/>
                    <a:p>
                      <a:pPr marL="285750" indent="-285750">
                        <a:buFontTx/>
                        <a:buChar char="-"/>
                      </a:pPr>
                      <a:r>
                        <a:rPr lang="en-US" dirty="0" smtClean="0"/>
                        <a:t>HVAC Failure</a:t>
                      </a:r>
                    </a:p>
                    <a:p>
                      <a:pPr marL="285750" indent="-285750">
                        <a:buFontTx/>
                        <a:buChar char="-"/>
                      </a:pPr>
                      <a:r>
                        <a:rPr lang="en-US" dirty="0" smtClean="0"/>
                        <a:t>Fire,</a:t>
                      </a:r>
                      <a:r>
                        <a:rPr lang="en-US" baseline="0" dirty="0" smtClean="0"/>
                        <a:t> flood</a:t>
                      </a:r>
                    </a:p>
                    <a:p>
                      <a:pPr marL="285750" indent="-285750">
                        <a:buFontTx/>
                        <a:buChar char="-"/>
                      </a:pPr>
                      <a:r>
                        <a:rPr lang="en-US" baseline="0" dirty="0" smtClean="0"/>
                        <a:t>Software failure</a:t>
                      </a:r>
                    </a:p>
                    <a:p>
                      <a:pPr marL="285750" indent="-285750">
                        <a:buFontTx/>
                        <a:buChar char="-"/>
                      </a:pPr>
                      <a:r>
                        <a:rPr lang="en-US" baseline="0" dirty="0" smtClean="0"/>
                        <a:t>Admin failure</a:t>
                      </a:r>
                      <a:endParaRPr lang="en-US" dirty="0" smtClean="0"/>
                    </a:p>
                    <a:p>
                      <a:endParaRPr lang="en-US" dirty="0"/>
                    </a:p>
                  </a:txBody>
                  <a:tcPr/>
                </a:tc>
                <a:tc>
                  <a:txBody>
                    <a:bodyPr/>
                    <a:lstStyle/>
                    <a:p>
                      <a:pPr marL="285750" indent="-285750">
                        <a:buFontTx/>
                        <a:buChar char="-"/>
                      </a:pPr>
                      <a:r>
                        <a:rPr lang="en-US" sz="1800" baseline="0" dirty="0" smtClean="0"/>
                        <a:t>Raid-failures</a:t>
                      </a:r>
                    </a:p>
                    <a:p>
                      <a:pPr marL="285750" indent="-285750">
                        <a:buFontTx/>
                        <a:buChar char="-"/>
                      </a:pPr>
                      <a:r>
                        <a:rPr lang="en-US" sz="1800" baseline="0" dirty="0" smtClean="0"/>
                        <a:t>Media failure</a:t>
                      </a:r>
                      <a:endParaRPr lang="en-US" sz="2000" dirty="0"/>
                    </a:p>
                  </a:txBody>
                  <a:tcPr/>
                </a:tc>
                <a:tc>
                  <a:txBody>
                    <a:bodyPr/>
                    <a:lstStyle/>
                    <a:p>
                      <a:pPr marL="285750" indent="-285750">
                        <a:buFontTx/>
                        <a:buChar char="-"/>
                      </a:pPr>
                      <a:r>
                        <a:rPr lang="en-US" dirty="0" smtClean="0"/>
                        <a:t>Compression risks</a:t>
                      </a:r>
                    </a:p>
                    <a:p>
                      <a:pPr marL="285750" indent="-285750">
                        <a:buFontTx/>
                        <a:buChar char="-"/>
                      </a:pPr>
                      <a:endParaRPr lang="en-US" dirty="0"/>
                    </a:p>
                  </a:txBody>
                  <a:tcPr/>
                </a:tc>
              </a:tr>
            </a:tbl>
          </a:graphicData>
        </a:graphic>
      </p:graphicFrame>
      <p:sp>
        <p:nvSpPr>
          <p:cNvPr id="3" name="Slide Number Placeholder 2"/>
          <p:cNvSpPr>
            <a:spLocks noGrp="1"/>
          </p:cNvSpPr>
          <p:nvPr>
            <p:ph type="sldNum" sz="quarter" idx="12"/>
          </p:nvPr>
        </p:nvSpPr>
        <p:spPr/>
        <p:txBody>
          <a:bodyPr/>
          <a:lstStyle/>
          <a:p>
            <a:fld id="{FE4BFB42-27A6-D741-BF16-11952B9FDEBC}" type="slidenum">
              <a:rPr lang="en-US" smtClean="0"/>
              <a:pPr/>
              <a:t>19</a:t>
            </a:fld>
            <a:endParaRPr lang="en-US"/>
          </a:p>
        </p:txBody>
      </p:sp>
    </p:spTree>
    <p:extLst>
      <p:ext uri="{BB962C8B-B14F-4D97-AF65-F5344CB8AC3E}">
        <p14:creationId xmlns:p14="http://schemas.microsoft.com/office/powerpoint/2010/main" val="20253134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alphaModFix amt="18000"/>
          </a:blip>
          <a:stretch>
            <a:fillRect/>
          </a:stretch>
        </p:blipFill>
        <p:spPr>
          <a:xfrm>
            <a:off x="18768" y="381000"/>
            <a:ext cx="9144000" cy="5739384"/>
          </a:xfrm>
          <a:prstGeom prst="rect">
            <a:avLst/>
          </a:prstGeom>
        </p:spPr>
      </p:pic>
      <p:sp>
        <p:nvSpPr>
          <p:cNvPr id="13314" name="Title 1"/>
          <p:cNvSpPr>
            <a:spLocks noGrp="1"/>
          </p:cNvSpPr>
          <p:nvPr>
            <p:ph type="ctrTitle"/>
          </p:nvPr>
        </p:nvSpPr>
        <p:spPr>
          <a:xfrm>
            <a:off x="381000" y="3124200"/>
            <a:ext cx="7620000" cy="990600"/>
          </a:xfrm>
        </p:spPr>
        <p:txBody>
          <a:bodyPr/>
          <a:lstStyle/>
          <a:p>
            <a:r>
              <a:rPr lang="en-US" dirty="0" smtClean="0">
                <a:latin typeface="Arial" charset="0"/>
              </a:rPr>
              <a:t>How Many Copies Is Enough?</a:t>
            </a:r>
            <a:br>
              <a:rPr lang="en-US" dirty="0" smtClean="0">
                <a:latin typeface="Arial" charset="0"/>
              </a:rPr>
            </a:br>
            <a:r>
              <a:rPr lang="en-US" sz="1800" dirty="0" smtClean="0">
                <a:latin typeface="Arial" charset="0"/>
              </a:rPr>
              <a:t>A Flexible, Replicable Simulation Framework </a:t>
            </a:r>
            <a:br>
              <a:rPr lang="en-US" sz="1800" dirty="0" smtClean="0">
                <a:latin typeface="Arial" charset="0"/>
              </a:rPr>
            </a:br>
            <a:r>
              <a:rPr lang="en-US" sz="1800" dirty="0" smtClean="0">
                <a:latin typeface="Arial" charset="0"/>
              </a:rPr>
              <a:t>for Assessing Storage Risk</a:t>
            </a:r>
            <a:endParaRPr lang="en-US" sz="1800" dirty="0" smtClean="0"/>
          </a:p>
        </p:txBody>
      </p:sp>
      <p:sp>
        <p:nvSpPr>
          <p:cNvPr id="3" name="Subtitle 2"/>
          <p:cNvSpPr>
            <a:spLocks noGrp="1"/>
          </p:cNvSpPr>
          <p:nvPr>
            <p:ph type="subTitle" idx="1"/>
          </p:nvPr>
        </p:nvSpPr>
        <p:spPr>
          <a:xfrm>
            <a:off x="304800" y="5105400"/>
            <a:ext cx="8305800" cy="1352550"/>
          </a:xfrm>
        </p:spPr>
        <p:txBody>
          <a:bodyPr numCol="2">
            <a:normAutofit fontScale="92500" lnSpcReduction="20000"/>
          </a:bodyPr>
          <a:lstStyle/>
          <a:p>
            <a:pPr eaLnBrk="1" fontAlgn="auto" hangingPunct="1">
              <a:spcAft>
                <a:spcPts val="0"/>
              </a:spcAft>
              <a:buFont typeface="Wingdings 3"/>
              <a:buNone/>
              <a:defRPr/>
            </a:pPr>
            <a:r>
              <a:rPr lang="en-US" dirty="0" smtClean="0"/>
              <a:t>Micah Altman</a:t>
            </a:r>
          </a:p>
          <a:p>
            <a:pPr eaLnBrk="1" fontAlgn="auto" hangingPunct="1">
              <a:spcAft>
                <a:spcPts val="0"/>
              </a:spcAft>
              <a:buFont typeface="Wingdings 3"/>
              <a:buNone/>
              <a:defRPr/>
            </a:pPr>
            <a:r>
              <a:rPr lang="en-US" dirty="0" smtClean="0"/>
              <a:t>Director of Research 		MIT Libraries</a:t>
            </a:r>
          </a:p>
          <a:p>
            <a:pPr eaLnBrk="1" fontAlgn="auto" hangingPunct="1">
              <a:spcAft>
                <a:spcPts val="0"/>
              </a:spcAft>
              <a:buFont typeface="Wingdings 3"/>
              <a:buNone/>
              <a:defRPr/>
            </a:pPr>
            <a:endParaRPr lang="en-US" dirty="0"/>
          </a:p>
          <a:p>
            <a:pPr eaLnBrk="1" fontAlgn="auto" hangingPunct="1">
              <a:spcAft>
                <a:spcPts val="0"/>
              </a:spcAft>
              <a:buFont typeface="Wingdings 3"/>
              <a:buNone/>
              <a:defRPr/>
            </a:pPr>
            <a:r>
              <a:rPr lang="en-US" dirty="0" smtClean="0"/>
              <a:t>Richard Landau</a:t>
            </a:r>
          </a:p>
          <a:p>
            <a:pPr eaLnBrk="1" fontAlgn="auto" hangingPunct="1">
              <a:spcAft>
                <a:spcPts val="0"/>
              </a:spcAft>
              <a:buFont typeface="Wingdings 3"/>
              <a:buNone/>
              <a:defRPr/>
            </a:pPr>
            <a:r>
              <a:rPr lang="en-US" dirty="0" smtClean="0"/>
              <a:t>Research Affiliate</a:t>
            </a:r>
          </a:p>
          <a:p>
            <a:pPr eaLnBrk="1" fontAlgn="auto" hangingPunct="1">
              <a:spcAft>
                <a:spcPts val="0"/>
              </a:spcAft>
              <a:buFont typeface="Wingdings 3"/>
              <a:buNone/>
              <a:defRPr/>
            </a:pPr>
            <a:r>
              <a:rPr lang="en-US" dirty="0" smtClean="0"/>
              <a:t>Program on Information Science</a:t>
            </a:r>
          </a:p>
        </p:txBody>
      </p:sp>
      <p:pic>
        <p:nvPicPr>
          <p:cNvPr id="6" name="Picture 5"/>
          <p:cNvPicPr>
            <a:picLocks noChangeAspect="1"/>
          </p:cNvPicPr>
          <p:nvPr/>
        </p:nvPicPr>
        <p:blipFill>
          <a:blip r:embed="rId4"/>
          <a:stretch>
            <a:fillRect/>
          </a:stretch>
        </p:blipFill>
        <p:spPr>
          <a:xfrm>
            <a:off x="1066800" y="6267450"/>
            <a:ext cx="1117600" cy="393700"/>
          </a:xfrm>
          <a:prstGeom prst="rect">
            <a:avLst/>
          </a:prstGeom>
        </p:spPr>
      </p:pic>
      <p:sp>
        <p:nvSpPr>
          <p:cNvPr id="5" name="Rectangle 3"/>
          <p:cNvSpPr>
            <a:spLocks noChangeArrowheads="1"/>
          </p:cNvSpPr>
          <p:nvPr/>
        </p:nvSpPr>
        <p:spPr bwMode="auto">
          <a:xfrm>
            <a:off x="1828800" y="384720"/>
            <a:ext cx="5181600" cy="1815882"/>
          </a:xfrm>
          <a:prstGeom prst="rect">
            <a:avLst/>
          </a:prstGeom>
          <a:noFill/>
          <a:ln w="9525">
            <a:solidFill>
              <a:schemeClr val="tx1"/>
            </a:solidFill>
            <a:miter lim="800000"/>
            <a:headEnd/>
            <a:tailEnd/>
          </a:ln>
        </p:spPr>
        <p:txBody>
          <a:bodyPr wrap="square">
            <a:prstTxWarp prst="textNoShape">
              <a:avLst/>
            </a:prstTxWarp>
            <a:spAutoFit/>
          </a:bodyPr>
          <a:lstStyle/>
          <a:p>
            <a:pPr algn="ctr"/>
            <a:r>
              <a:rPr lang="en-US" sz="1400" b="1" dirty="0" smtClean="0"/>
              <a:t>Prepared for </a:t>
            </a:r>
            <a:br>
              <a:rPr lang="en-US" sz="1400" b="1" dirty="0" smtClean="0"/>
            </a:br>
            <a:endParaRPr lang="en-US" sz="1400" b="1" dirty="0" smtClean="0"/>
          </a:p>
          <a:p>
            <a:pPr algn="ctr"/>
            <a:endParaRPr lang="en-US" sz="1400" b="1" i="1" dirty="0" smtClean="0"/>
          </a:p>
          <a:p>
            <a:pPr algn="ctr"/>
            <a:r>
              <a:rPr lang="en-US" sz="1400" b="1" i="1" dirty="0" err="1" smtClean="0"/>
              <a:t>iPRES</a:t>
            </a:r>
            <a:r>
              <a:rPr lang="en-US" sz="1400" b="1" i="1" dirty="0" smtClean="0"/>
              <a:t> 2015</a:t>
            </a:r>
          </a:p>
          <a:p>
            <a:pPr algn="ctr"/>
            <a:endParaRPr lang="en-US" sz="1400" b="1" i="1" dirty="0"/>
          </a:p>
          <a:p>
            <a:pPr algn="ctr"/>
            <a:r>
              <a:rPr lang="en-US" sz="1400" b="1" i="1" dirty="0" smtClean="0"/>
              <a:t>Chapel Hill</a:t>
            </a:r>
          </a:p>
          <a:p>
            <a:pPr algn="ctr"/>
            <a:endParaRPr lang="en-US" sz="1400" b="1" dirty="0" smtClean="0"/>
          </a:p>
          <a:p>
            <a:pPr algn="ctr"/>
            <a:r>
              <a:rPr lang="en-US" sz="1400" b="1" dirty="0" smtClean="0"/>
              <a:t>November 2015</a:t>
            </a:r>
            <a:endParaRPr lang="en-US" sz="1400" b="1" dirty="0"/>
          </a:p>
        </p:txBody>
      </p:sp>
    </p:spTree>
    <p:extLst>
      <p:ext uri="{BB962C8B-B14F-4D97-AF65-F5344CB8AC3E}">
        <p14:creationId xmlns:p14="http://schemas.microsoft.com/office/powerpoint/2010/main" val="881041315"/>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xmlns:p14="http://schemas.microsoft.com/office/powerpoint/2010/main" spd="slow">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p:txBody>
          <a:bodyPr/>
          <a:lstStyle/>
          <a:p>
            <a:r>
              <a:rPr lang="en-US">
                <a:latin typeface="Arial" charset="0"/>
              </a:rPr>
              <a:t>One Copy?  All Losses Are Permanent Losses</a:t>
            </a:r>
          </a:p>
        </p:txBody>
      </p:sp>
      <p:pic>
        <p:nvPicPr>
          <p:cNvPr id="12293" name="Picture 2" descr="S:\Landau\Python\R\c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5300" y="1600200"/>
            <a:ext cx="8191500" cy="430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4" name="TextBox 5"/>
          <p:cNvSpPr txBox="1">
            <a:spLocks noChangeArrowheads="1"/>
          </p:cNvSpPr>
          <p:nvPr/>
        </p:nvSpPr>
        <p:spPr bwMode="auto">
          <a:xfrm>
            <a:off x="2014538" y="4583113"/>
            <a:ext cx="32337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defRPr>
            </a:lvl1pPr>
            <a:lvl2pPr>
              <a:defRPr sz="2000">
                <a:solidFill>
                  <a:schemeClr val="tx1"/>
                </a:solidFill>
                <a:latin typeface="Arial" charset="0"/>
                <a:ea typeface="ＭＳ Ｐゴシック" charset="0"/>
              </a:defRPr>
            </a:lvl2pPr>
            <a:lvl3pPr>
              <a:defRPr sz="2000">
                <a:solidFill>
                  <a:schemeClr val="tx1"/>
                </a:solidFill>
                <a:latin typeface="Arial" charset="0"/>
                <a:ea typeface="ＭＳ Ｐゴシック" charset="0"/>
              </a:defRPr>
            </a:lvl3pPr>
            <a:lvl4pPr>
              <a:defRPr sz="1600">
                <a:solidFill>
                  <a:schemeClr val="tx1"/>
                </a:solidFill>
                <a:latin typeface="Arial" charset="0"/>
                <a:ea typeface="ＭＳ Ｐゴシック" charset="0"/>
              </a:defRPr>
            </a:lvl4pPr>
            <a:lvl5pPr>
              <a:defRPr sz="1400">
                <a:solidFill>
                  <a:schemeClr val="tx1"/>
                </a:solidFill>
                <a:latin typeface="Arial" charset="0"/>
                <a:ea typeface="ＭＳ Ｐゴシック" charset="0"/>
              </a:defRPr>
            </a:lvl5pPr>
            <a:lvl6pPr eaLnBrk="0" hangingPunct="0">
              <a:defRPr sz="1400">
                <a:solidFill>
                  <a:schemeClr val="tx1"/>
                </a:solidFill>
                <a:latin typeface="Arial" charset="0"/>
                <a:ea typeface="ＭＳ Ｐゴシック" charset="0"/>
              </a:defRPr>
            </a:lvl6pPr>
            <a:lvl7pPr eaLnBrk="0" hangingPunct="0">
              <a:defRPr sz="1400">
                <a:solidFill>
                  <a:schemeClr val="tx1"/>
                </a:solidFill>
                <a:latin typeface="Arial" charset="0"/>
                <a:ea typeface="ＭＳ Ｐゴシック" charset="0"/>
              </a:defRPr>
            </a:lvl7pPr>
            <a:lvl8pPr eaLnBrk="0" hangingPunct="0">
              <a:defRPr sz="1400">
                <a:solidFill>
                  <a:schemeClr val="tx1"/>
                </a:solidFill>
                <a:latin typeface="Arial" charset="0"/>
                <a:ea typeface="ＭＳ Ｐゴシック" charset="0"/>
              </a:defRPr>
            </a:lvl8pPr>
            <a:lvl9pPr eaLnBrk="0" hangingPunct="0">
              <a:defRPr sz="1400">
                <a:solidFill>
                  <a:schemeClr val="tx1"/>
                </a:solidFill>
                <a:latin typeface="Arial" charset="0"/>
                <a:ea typeface="ＭＳ Ｐゴシック" charset="0"/>
              </a:defRPr>
            </a:lvl9pPr>
          </a:lstStyle>
          <a:p>
            <a:r>
              <a:rPr lang="en-US" sz="1800">
                <a:solidFill>
                  <a:srgbClr val="FF0000"/>
                </a:solidFill>
              </a:rPr>
              <a:t>Increasing "quality" of storage</a:t>
            </a:r>
          </a:p>
        </p:txBody>
      </p:sp>
      <p:cxnSp>
        <p:nvCxnSpPr>
          <p:cNvPr id="12295" name="Straight Arrow Connector 7"/>
          <p:cNvCxnSpPr>
            <a:cxnSpLocks noChangeShapeType="1"/>
          </p:cNvCxnSpPr>
          <p:nvPr/>
        </p:nvCxnSpPr>
        <p:spPr bwMode="auto">
          <a:xfrm>
            <a:off x="5214938" y="4800600"/>
            <a:ext cx="1490662" cy="0"/>
          </a:xfrm>
          <a:prstGeom prst="straightConnector1">
            <a:avLst/>
          </a:prstGeom>
          <a:noFill/>
          <a:ln w="22225">
            <a:solidFill>
              <a:srgbClr val="FF000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2296" name="TextBox 13"/>
          <p:cNvSpPr txBox="1">
            <a:spLocks noChangeArrowheads="1"/>
          </p:cNvSpPr>
          <p:nvPr/>
        </p:nvSpPr>
        <p:spPr bwMode="auto">
          <a:xfrm>
            <a:off x="6726238" y="2962275"/>
            <a:ext cx="1350962"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defRPr>
            </a:lvl1pPr>
            <a:lvl2pPr>
              <a:defRPr sz="2000">
                <a:solidFill>
                  <a:schemeClr val="tx1"/>
                </a:solidFill>
                <a:latin typeface="Arial" charset="0"/>
                <a:ea typeface="ＭＳ Ｐゴシック" charset="0"/>
              </a:defRPr>
            </a:lvl2pPr>
            <a:lvl3pPr>
              <a:defRPr sz="2000">
                <a:solidFill>
                  <a:schemeClr val="tx1"/>
                </a:solidFill>
                <a:latin typeface="Arial" charset="0"/>
                <a:ea typeface="ＭＳ Ｐゴシック" charset="0"/>
              </a:defRPr>
            </a:lvl3pPr>
            <a:lvl4pPr>
              <a:defRPr sz="1600">
                <a:solidFill>
                  <a:schemeClr val="tx1"/>
                </a:solidFill>
                <a:latin typeface="Arial" charset="0"/>
                <a:ea typeface="ＭＳ Ｐゴシック" charset="0"/>
              </a:defRPr>
            </a:lvl4pPr>
            <a:lvl5pPr>
              <a:defRPr sz="1400">
                <a:solidFill>
                  <a:schemeClr val="tx1"/>
                </a:solidFill>
                <a:latin typeface="Arial" charset="0"/>
                <a:ea typeface="ＭＳ Ｐゴシック" charset="0"/>
              </a:defRPr>
            </a:lvl5pPr>
            <a:lvl6pPr eaLnBrk="0" hangingPunct="0">
              <a:defRPr sz="1400">
                <a:solidFill>
                  <a:schemeClr val="tx1"/>
                </a:solidFill>
                <a:latin typeface="Arial" charset="0"/>
                <a:ea typeface="ＭＳ Ｐゴシック" charset="0"/>
              </a:defRPr>
            </a:lvl6pPr>
            <a:lvl7pPr eaLnBrk="0" hangingPunct="0">
              <a:defRPr sz="1400">
                <a:solidFill>
                  <a:schemeClr val="tx1"/>
                </a:solidFill>
                <a:latin typeface="Arial" charset="0"/>
                <a:ea typeface="ＭＳ Ｐゴシック" charset="0"/>
              </a:defRPr>
            </a:lvl7pPr>
            <a:lvl8pPr eaLnBrk="0" hangingPunct="0">
              <a:defRPr sz="1400">
                <a:solidFill>
                  <a:schemeClr val="tx1"/>
                </a:solidFill>
                <a:latin typeface="Arial" charset="0"/>
                <a:ea typeface="ＭＳ Ｐゴシック" charset="0"/>
              </a:defRPr>
            </a:lvl8pPr>
            <a:lvl9pPr eaLnBrk="0" hangingPunct="0">
              <a:defRPr sz="1400">
                <a:solidFill>
                  <a:schemeClr val="tx1"/>
                </a:solidFill>
                <a:latin typeface="Arial" charset="0"/>
                <a:ea typeface="ＭＳ Ｐゴシック" charset="0"/>
              </a:defRPr>
            </a:lvl9pPr>
          </a:lstStyle>
          <a:p>
            <a:r>
              <a:rPr lang="en-US" sz="1800">
                <a:solidFill>
                  <a:srgbClr val="FF0000"/>
                </a:solidFill>
              </a:rPr>
              <a:t>Decreasing</a:t>
            </a:r>
            <a:br>
              <a:rPr lang="en-US" sz="1800">
                <a:solidFill>
                  <a:srgbClr val="FF0000"/>
                </a:solidFill>
              </a:rPr>
            </a:br>
            <a:r>
              <a:rPr lang="en-US" sz="1800">
                <a:solidFill>
                  <a:srgbClr val="FF0000"/>
                </a:solidFill>
              </a:rPr>
              <a:t>document</a:t>
            </a:r>
            <a:br>
              <a:rPr lang="en-US" sz="1800">
                <a:solidFill>
                  <a:srgbClr val="FF0000"/>
                </a:solidFill>
              </a:rPr>
            </a:br>
            <a:r>
              <a:rPr lang="en-US" sz="1800">
                <a:solidFill>
                  <a:srgbClr val="FF0000"/>
                </a:solidFill>
              </a:rPr>
              <a:t>losses</a:t>
            </a:r>
          </a:p>
        </p:txBody>
      </p:sp>
      <p:cxnSp>
        <p:nvCxnSpPr>
          <p:cNvPr id="12297" name="Straight Arrow Connector 15"/>
          <p:cNvCxnSpPr>
            <a:cxnSpLocks noChangeShapeType="1"/>
          </p:cNvCxnSpPr>
          <p:nvPr/>
        </p:nvCxnSpPr>
        <p:spPr bwMode="auto">
          <a:xfrm>
            <a:off x="8153400" y="3048000"/>
            <a:ext cx="0" cy="1447800"/>
          </a:xfrm>
          <a:prstGeom prst="straightConnector1">
            <a:avLst/>
          </a:prstGeom>
          <a:noFill/>
          <a:ln w="22225">
            <a:solidFill>
              <a:srgbClr val="FF000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2298" name="TextBox 16"/>
          <p:cNvSpPr txBox="1">
            <a:spLocks noChangeArrowheads="1"/>
          </p:cNvSpPr>
          <p:nvPr/>
        </p:nvSpPr>
        <p:spPr bwMode="auto">
          <a:xfrm>
            <a:off x="1558925" y="5192713"/>
            <a:ext cx="650716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defRPr>
            </a:lvl1pPr>
            <a:lvl2pPr>
              <a:defRPr sz="2000">
                <a:solidFill>
                  <a:schemeClr val="tx1"/>
                </a:solidFill>
                <a:latin typeface="Arial" charset="0"/>
                <a:ea typeface="ＭＳ Ｐゴシック" charset="0"/>
              </a:defRPr>
            </a:lvl2pPr>
            <a:lvl3pPr>
              <a:defRPr sz="2000">
                <a:solidFill>
                  <a:schemeClr val="tx1"/>
                </a:solidFill>
                <a:latin typeface="Arial" charset="0"/>
                <a:ea typeface="ＭＳ Ｐゴシック" charset="0"/>
              </a:defRPr>
            </a:lvl3pPr>
            <a:lvl4pPr>
              <a:defRPr sz="1600">
                <a:solidFill>
                  <a:schemeClr val="tx1"/>
                </a:solidFill>
                <a:latin typeface="Arial" charset="0"/>
                <a:ea typeface="ＭＳ Ｐゴシック" charset="0"/>
              </a:defRPr>
            </a:lvl4pPr>
            <a:lvl5pPr>
              <a:defRPr sz="1400">
                <a:solidFill>
                  <a:schemeClr val="tx1"/>
                </a:solidFill>
                <a:latin typeface="Arial" charset="0"/>
                <a:ea typeface="ＭＳ Ｐゴシック" charset="0"/>
              </a:defRPr>
            </a:lvl5pPr>
            <a:lvl6pPr eaLnBrk="0" hangingPunct="0">
              <a:defRPr sz="1400">
                <a:solidFill>
                  <a:schemeClr val="tx1"/>
                </a:solidFill>
                <a:latin typeface="Arial" charset="0"/>
                <a:ea typeface="ＭＳ Ｐゴシック" charset="0"/>
              </a:defRPr>
            </a:lvl6pPr>
            <a:lvl7pPr eaLnBrk="0" hangingPunct="0">
              <a:defRPr sz="1400">
                <a:solidFill>
                  <a:schemeClr val="tx1"/>
                </a:solidFill>
                <a:latin typeface="Arial" charset="0"/>
                <a:ea typeface="ＭＳ Ｐゴシック" charset="0"/>
              </a:defRPr>
            </a:lvl7pPr>
            <a:lvl8pPr eaLnBrk="0" hangingPunct="0">
              <a:defRPr sz="1400">
                <a:solidFill>
                  <a:schemeClr val="tx1"/>
                </a:solidFill>
                <a:latin typeface="Arial" charset="0"/>
                <a:ea typeface="ＭＳ Ｐゴシック" charset="0"/>
              </a:defRPr>
            </a:lvl8pPr>
            <a:lvl9pPr eaLnBrk="0" hangingPunct="0">
              <a:defRPr sz="1400">
                <a:solidFill>
                  <a:schemeClr val="tx1"/>
                </a:solidFill>
                <a:latin typeface="Arial" charset="0"/>
                <a:ea typeface="ＭＳ Ｐゴシック" charset="0"/>
              </a:defRPr>
            </a:lvl9pPr>
          </a:lstStyle>
          <a:p>
            <a:r>
              <a:rPr lang="en-US" sz="1800">
                <a:solidFill>
                  <a:srgbClr val="FF0000"/>
                </a:solidFill>
              </a:rPr>
              <a:t>Length of time for storage to deteriorate and lose a document </a:t>
            </a:r>
          </a:p>
        </p:txBody>
      </p:sp>
      <p:sp>
        <p:nvSpPr>
          <p:cNvPr id="2" name="Slide Number Placeholder 1"/>
          <p:cNvSpPr>
            <a:spLocks noGrp="1"/>
          </p:cNvSpPr>
          <p:nvPr>
            <p:ph type="sldNum" sz="quarter" idx="12"/>
          </p:nvPr>
        </p:nvSpPr>
        <p:spPr/>
        <p:txBody>
          <a:bodyPr/>
          <a:lstStyle/>
          <a:p>
            <a:fld id="{FE4BFB42-27A6-D741-BF16-11952B9FDEBC}" type="slidenum">
              <a:rPr lang="en-US" smtClean="0"/>
              <a:pPr/>
              <a:t>20</a:t>
            </a:fld>
            <a:endParaRPr lang="en-US"/>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US">
                <a:latin typeface="Arial" charset="0"/>
              </a:rPr>
              <a:t>Observations</a:t>
            </a:r>
          </a:p>
        </p:txBody>
      </p:sp>
      <p:sp>
        <p:nvSpPr>
          <p:cNvPr id="13315" name="Content Placeholder 2"/>
          <p:cNvSpPr>
            <a:spLocks noGrp="1"/>
          </p:cNvSpPr>
          <p:nvPr>
            <p:ph idx="1"/>
          </p:nvPr>
        </p:nvSpPr>
        <p:spPr/>
        <p:txBody>
          <a:bodyPr/>
          <a:lstStyle/>
          <a:p>
            <a:r>
              <a:rPr lang="en-US">
                <a:latin typeface="Arial" charset="0"/>
              </a:rPr>
              <a:t>For one copy, simple Poisson calculation yields failure rates</a:t>
            </a:r>
          </a:p>
        </p:txBody>
      </p:sp>
      <p:sp>
        <p:nvSpPr>
          <p:cNvPr id="2" name="Slide Number Placeholder 1"/>
          <p:cNvSpPr>
            <a:spLocks noGrp="1"/>
          </p:cNvSpPr>
          <p:nvPr>
            <p:ph type="sldNum" sz="quarter" idx="12"/>
          </p:nvPr>
        </p:nvSpPr>
        <p:spPr/>
        <p:txBody>
          <a:bodyPr/>
          <a:lstStyle/>
          <a:p>
            <a:fld id="{FE4BFB42-27A6-D741-BF16-11952B9FDEBC}" type="slidenum">
              <a:rPr lang="en-US" smtClean="0"/>
              <a:pPr/>
              <a:t>21</a:t>
            </a:fld>
            <a:endParaRPr lang="en-US"/>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lstStyle/>
          <a:p>
            <a:r>
              <a:rPr lang="en-US">
                <a:latin typeface="Arial" charset="0"/>
              </a:rPr>
              <a:t>Good News &amp; Bad News</a:t>
            </a:r>
          </a:p>
        </p:txBody>
      </p:sp>
      <p:sp>
        <p:nvSpPr>
          <p:cNvPr id="14339" name="Content Placeholder 2"/>
          <p:cNvSpPr>
            <a:spLocks noGrp="1"/>
          </p:cNvSpPr>
          <p:nvPr>
            <p:ph idx="1"/>
          </p:nvPr>
        </p:nvSpPr>
        <p:spPr/>
        <p:txBody>
          <a:bodyPr/>
          <a:lstStyle/>
          <a:p>
            <a:r>
              <a:rPr lang="en-US">
                <a:latin typeface="Arial" charset="0"/>
              </a:rPr>
              <a:t>Bad news: if anyone really understands the "quality" of modern storage, he/she is not talking</a:t>
            </a:r>
          </a:p>
          <a:p>
            <a:endParaRPr lang="en-US">
              <a:latin typeface="Arial" charset="0"/>
            </a:endParaRPr>
          </a:p>
          <a:p>
            <a:r>
              <a:rPr lang="en-US">
                <a:latin typeface="Arial" charset="0"/>
              </a:rPr>
              <a:t>Good news: we *think* that modern storage methods, like those used in cloud storage, are very reliable, high quality</a:t>
            </a:r>
          </a:p>
          <a:p>
            <a:endParaRPr lang="en-US">
              <a:latin typeface="Arial" charset="0"/>
            </a:endParaRPr>
          </a:p>
          <a:p>
            <a:r>
              <a:rPr lang="en-US">
                <a:latin typeface="Arial" charset="0"/>
              </a:rPr>
              <a:t>Strategy: Structure storage to protect your collection from </a:t>
            </a:r>
            <a:r>
              <a:rPr lang="en-US" i="1">
                <a:latin typeface="Arial" charset="0"/>
              </a:rPr>
              <a:t>variations</a:t>
            </a:r>
            <a:r>
              <a:rPr lang="en-US">
                <a:latin typeface="Arial" charset="0"/>
              </a:rPr>
              <a:t> in reliability</a:t>
            </a:r>
          </a:p>
        </p:txBody>
      </p:sp>
      <p:sp>
        <p:nvSpPr>
          <p:cNvPr id="2" name="Slide Number Placeholder 1"/>
          <p:cNvSpPr>
            <a:spLocks noGrp="1"/>
          </p:cNvSpPr>
          <p:nvPr>
            <p:ph type="sldNum" sz="quarter" idx="12"/>
          </p:nvPr>
        </p:nvSpPr>
        <p:spPr/>
        <p:txBody>
          <a:bodyPr/>
          <a:lstStyle/>
          <a:p>
            <a:fld id="{FE4BFB42-27A6-D741-BF16-11952B9FDEBC}" type="slidenum">
              <a:rPr lang="en-US" smtClean="0"/>
              <a:pPr/>
              <a:t>22</a:t>
            </a:fld>
            <a:endParaRPr lang="en-US"/>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a:lstStyle/>
          <a:p>
            <a:r>
              <a:rPr lang="en-US">
                <a:latin typeface="Arial" charset="0"/>
              </a:rPr>
              <a:t>Two Copies?  Definitely Not Enough</a:t>
            </a:r>
          </a:p>
        </p:txBody>
      </p:sp>
      <p:pic>
        <p:nvPicPr>
          <p:cNvPr id="15365" name="Picture 3" descr="S:\Landau\Python\R\c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1676400"/>
            <a:ext cx="8191500" cy="430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p:cNvSpPr>
            <a:spLocks noGrp="1"/>
          </p:cNvSpPr>
          <p:nvPr>
            <p:ph type="sldNum" sz="quarter" idx="12"/>
          </p:nvPr>
        </p:nvSpPr>
        <p:spPr/>
        <p:txBody>
          <a:bodyPr/>
          <a:lstStyle/>
          <a:p>
            <a:fld id="{FE4BFB42-27A6-D741-BF16-11952B9FDEBC}" type="slidenum">
              <a:rPr lang="en-US" smtClean="0"/>
              <a:pPr/>
              <a:t>23</a:t>
            </a:fld>
            <a:endParaRPr lang="en-US"/>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p:txBody>
          <a:bodyPr/>
          <a:lstStyle/>
          <a:p>
            <a:r>
              <a:rPr lang="en-US">
                <a:latin typeface="Arial" charset="0"/>
              </a:rPr>
              <a:t>Three Copies?  Marginal</a:t>
            </a:r>
          </a:p>
        </p:txBody>
      </p:sp>
      <p:pic>
        <p:nvPicPr>
          <p:cNvPr id="16389" name="Picture 2" descr="S:\Landau\Python\R\c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1676400"/>
            <a:ext cx="8191500" cy="430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p:cNvSpPr>
            <a:spLocks noGrp="1"/>
          </p:cNvSpPr>
          <p:nvPr>
            <p:ph type="sldNum" sz="quarter" idx="12"/>
          </p:nvPr>
        </p:nvSpPr>
        <p:spPr/>
        <p:txBody>
          <a:bodyPr/>
          <a:lstStyle/>
          <a:p>
            <a:fld id="{FE4BFB42-27A6-D741-BF16-11952B9FDEBC}" type="slidenum">
              <a:rPr lang="en-US" smtClean="0"/>
              <a:pPr/>
              <a:t>24</a:t>
            </a:fld>
            <a:endParaRPr lang="en-US"/>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p:txBody>
          <a:bodyPr/>
          <a:lstStyle/>
          <a:p>
            <a:r>
              <a:rPr lang="en-US">
                <a:latin typeface="Arial" charset="0"/>
              </a:rPr>
              <a:t>Four Copies?  Looks Good</a:t>
            </a:r>
          </a:p>
        </p:txBody>
      </p:sp>
      <p:pic>
        <p:nvPicPr>
          <p:cNvPr id="17413" name="Picture 2" descr="S:\Landau\Python\R\c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1676400"/>
            <a:ext cx="8191500" cy="430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p:cNvSpPr>
            <a:spLocks noGrp="1"/>
          </p:cNvSpPr>
          <p:nvPr>
            <p:ph type="sldNum" sz="quarter" idx="12"/>
          </p:nvPr>
        </p:nvSpPr>
        <p:spPr/>
        <p:txBody>
          <a:bodyPr/>
          <a:lstStyle/>
          <a:p>
            <a:fld id="{FE4BFB42-27A6-D741-BF16-11952B9FDEBC}" type="slidenum">
              <a:rPr lang="en-US" smtClean="0"/>
              <a:pPr/>
              <a:t>25</a:t>
            </a:fld>
            <a:endParaRPr lang="en-US"/>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p:txBody>
          <a:bodyPr/>
          <a:lstStyle/>
          <a:p>
            <a:r>
              <a:rPr lang="en-US">
                <a:latin typeface="Arial" charset="0"/>
              </a:rPr>
              <a:t>Five Copies?  Works</a:t>
            </a:r>
          </a:p>
        </p:txBody>
      </p:sp>
      <p:pic>
        <p:nvPicPr>
          <p:cNvPr id="18437" name="Picture 2" descr="S:\Landau\Python\R\c5.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1676400"/>
            <a:ext cx="8191500" cy="430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p:cNvSpPr>
            <a:spLocks noGrp="1"/>
          </p:cNvSpPr>
          <p:nvPr>
            <p:ph type="sldNum" sz="quarter" idx="12"/>
          </p:nvPr>
        </p:nvSpPr>
        <p:spPr/>
        <p:txBody>
          <a:bodyPr/>
          <a:lstStyle/>
          <a:p>
            <a:fld id="{FE4BFB42-27A6-D741-BF16-11952B9FDEBC}" type="slidenum">
              <a:rPr lang="en-US" smtClean="0"/>
              <a:pPr/>
              <a:t>26</a:t>
            </a:fld>
            <a:endParaRPr lang="en-US"/>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lstStyle/>
          <a:p>
            <a:r>
              <a:rPr lang="en-US">
                <a:latin typeface="Arial" charset="0"/>
              </a:rPr>
              <a:t>Size Doesn't Matter</a:t>
            </a:r>
            <a:br>
              <a:rPr lang="en-US">
                <a:latin typeface="Arial" charset="0"/>
              </a:rPr>
            </a:br>
            <a:r>
              <a:rPr lang="en-US">
                <a:latin typeface="Arial" charset="0"/>
              </a:rPr>
              <a:t>(for Modeling)</a:t>
            </a:r>
          </a:p>
        </p:txBody>
      </p:sp>
      <p:sp>
        <p:nvSpPr>
          <p:cNvPr id="19459" name="Content Placeholder 2"/>
          <p:cNvSpPr>
            <a:spLocks noGrp="1"/>
          </p:cNvSpPr>
          <p:nvPr>
            <p:ph idx="1"/>
          </p:nvPr>
        </p:nvSpPr>
        <p:spPr/>
        <p:txBody>
          <a:bodyPr/>
          <a:lstStyle/>
          <a:p>
            <a:pPr>
              <a:defRPr/>
            </a:pPr>
            <a:r>
              <a:rPr lang="en-US" altLang="en-US" dirty="0" smtClean="0">
                <a:ea typeface="+mn-ea"/>
              </a:rPr>
              <a:t>Document sizes and error rates scale easily</a:t>
            </a:r>
          </a:p>
          <a:p>
            <a:pPr lvl="1">
              <a:defRPr/>
            </a:pPr>
            <a:r>
              <a:rPr lang="en-US" altLang="en-US" dirty="0" smtClean="0"/>
              <a:t>Larger doc presents a larger target area</a:t>
            </a:r>
          </a:p>
          <a:p>
            <a:pPr lvl="1">
              <a:defRPr/>
            </a:pPr>
            <a:r>
              <a:rPr lang="en-US" altLang="en-US" dirty="0" smtClean="0"/>
              <a:t>For a constant rate of block errors, larger doc will be hit more often</a:t>
            </a:r>
          </a:p>
          <a:p>
            <a:pPr>
              <a:defRPr/>
            </a:pPr>
            <a:r>
              <a:rPr lang="en-US" altLang="en-US" dirty="0" smtClean="0">
                <a:ea typeface="+mn-ea"/>
              </a:rPr>
              <a:t>Scales precisely as you would expect</a:t>
            </a:r>
          </a:p>
          <a:p>
            <a:pPr lvl="1">
              <a:defRPr/>
            </a:pPr>
            <a:r>
              <a:rPr lang="en-US" altLang="en-US" dirty="0" smtClean="0"/>
              <a:t>10x larger doc is hit 10x as often</a:t>
            </a:r>
          </a:p>
          <a:p>
            <a:pPr marL="457200" lvl="1" indent="0">
              <a:buFontTx/>
              <a:buNone/>
              <a:defRPr/>
            </a:pPr>
            <a:r>
              <a:rPr lang="en-US" dirty="0" smtClean="0"/>
              <a:t>         OR</a:t>
            </a:r>
          </a:p>
          <a:p>
            <a:pPr lvl="1">
              <a:defRPr/>
            </a:pPr>
            <a:r>
              <a:rPr lang="en-US" altLang="en-US" dirty="0" smtClean="0"/>
              <a:t>10x larger doc + 1/10 block error rate is hit 1x as often</a:t>
            </a:r>
            <a:endParaRPr lang="en-US" altLang="en-US" dirty="0"/>
          </a:p>
          <a:p>
            <a:pPr lvl="1">
              <a:defRPr/>
            </a:pPr>
            <a:r>
              <a:rPr lang="en-US" altLang="en-US" dirty="0" smtClean="0"/>
              <a:t>(or 10x larger doc with 10x longer block lifetime)</a:t>
            </a:r>
          </a:p>
        </p:txBody>
      </p:sp>
      <p:sp>
        <p:nvSpPr>
          <p:cNvPr id="2" name="Slide Number Placeholder 1"/>
          <p:cNvSpPr>
            <a:spLocks noGrp="1"/>
          </p:cNvSpPr>
          <p:nvPr>
            <p:ph type="sldNum" sz="quarter" idx="12"/>
          </p:nvPr>
        </p:nvSpPr>
        <p:spPr/>
        <p:txBody>
          <a:bodyPr/>
          <a:lstStyle/>
          <a:p>
            <a:fld id="{FE4BFB42-27A6-D741-BF16-11952B9FDEBC}" type="slidenum">
              <a:rPr lang="en-US" smtClean="0"/>
              <a:pPr/>
              <a:t>27</a:t>
            </a:fld>
            <a:endParaRPr lang="en-US"/>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3"/>
          <p:cNvSpPr>
            <a:spLocks noGrp="1"/>
          </p:cNvSpPr>
          <p:nvPr>
            <p:ph type="title"/>
          </p:nvPr>
        </p:nvSpPr>
        <p:spPr>
          <a:xfrm>
            <a:off x="457200" y="152400"/>
            <a:ext cx="8229600" cy="1143000"/>
          </a:xfrm>
        </p:spPr>
        <p:txBody>
          <a:bodyPr/>
          <a:lstStyle/>
          <a:p>
            <a:r>
              <a:rPr lang="en-US">
                <a:latin typeface="Arial" charset="0"/>
              </a:rPr>
              <a:t>Initial State With </a:t>
            </a:r>
            <a:br>
              <a:rPr lang="en-US">
                <a:latin typeface="Arial" charset="0"/>
              </a:rPr>
            </a:br>
            <a:r>
              <a:rPr lang="en-US">
                <a:latin typeface="Arial" charset="0"/>
              </a:rPr>
              <a:t>Small and Large Files</a:t>
            </a:r>
          </a:p>
        </p:txBody>
      </p:sp>
      <p:cxnSp>
        <p:nvCxnSpPr>
          <p:cNvPr id="6" name="Straight Connector 5"/>
          <p:cNvCxnSpPr/>
          <p:nvPr/>
        </p:nvCxnSpPr>
        <p:spPr>
          <a:xfrm flipV="1">
            <a:off x="685800" y="2286000"/>
            <a:ext cx="7696200" cy="7620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V="1">
            <a:off x="650875" y="2590800"/>
            <a:ext cx="7696200" cy="7620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V="1">
            <a:off x="614363" y="2895600"/>
            <a:ext cx="7696200" cy="7620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V="1">
            <a:off x="579438" y="3200400"/>
            <a:ext cx="7696200" cy="7620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V="1">
            <a:off x="542925" y="3505200"/>
            <a:ext cx="7696200" cy="7620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V="1">
            <a:off x="508000" y="3810000"/>
            <a:ext cx="7696200" cy="7620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V="1">
            <a:off x="471488" y="4114800"/>
            <a:ext cx="7696200" cy="7620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V="1">
            <a:off x="436563" y="4419600"/>
            <a:ext cx="7696200" cy="7620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V="1">
            <a:off x="400050" y="4724400"/>
            <a:ext cx="7696200" cy="7620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V="1">
            <a:off x="365125" y="5029200"/>
            <a:ext cx="7696200" cy="7620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V="1">
            <a:off x="328613" y="5334000"/>
            <a:ext cx="7696200" cy="76200"/>
          </a:xfrm>
          <a:prstGeom prst="line">
            <a:avLst/>
          </a:prstGeom>
          <a:ln>
            <a:solidFill>
              <a:schemeClr val="tx2">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flipV="1">
            <a:off x="293688" y="5638800"/>
            <a:ext cx="7696200" cy="76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V="1">
            <a:off x="257175" y="5638800"/>
            <a:ext cx="7696200" cy="76200"/>
          </a:xfrm>
          <a:prstGeom prst="line">
            <a:avLst/>
          </a:prstGeom>
          <a:ln>
            <a:solidFill>
              <a:schemeClr val="tx2">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838200" y="2133600"/>
            <a:ext cx="0" cy="411480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1143000" y="2133600"/>
            <a:ext cx="0" cy="411480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1447800" y="2133600"/>
            <a:ext cx="0" cy="411480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1752600" y="2133600"/>
            <a:ext cx="0" cy="411480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2057400" y="2133600"/>
            <a:ext cx="0" cy="411480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2362200" y="2133600"/>
            <a:ext cx="0" cy="411480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2667000" y="2133600"/>
            <a:ext cx="0" cy="411480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2971800" y="2133600"/>
            <a:ext cx="0" cy="411480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3276600" y="2133600"/>
            <a:ext cx="0" cy="411480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3581400" y="2133600"/>
            <a:ext cx="0" cy="411480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3886200" y="2133600"/>
            <a:ext cx="0" cy="411480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4191000" y="2133600"/>
            <a:ext cx="0" cy="411480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4495800" y="2133600"/>
            <a:ext cx="0" cy="411480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4800600" y="2133600"/>
            <a:ext cx="0" cy="411480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5105400" y="2133600"/>
            <a:ext cx="0" cy="411480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5410200" y="2133600"/>
            <a:ext cx="0" cy="411480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5715000" y="2133600"/>
            <a:ext cx="0" cy="411480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6019800" y="2133600"/>
            <a:ext cx="0" cy="411480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6324600" y="2133600"/>
            <a:ext cx="0" cy="411480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6629400" y="2133600"/>
            <a:ext cx="0" cy="411480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6934200" y="2133600"/>
            <a:ext cx="0" cy="411480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7239000" y="2133600"/>
            <a:ext cx="0" cy="411480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7543800" y="2133600"/>
            <a:ext cx="0" cy="411480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7848600" y="2133600"/>
            <a:ext cx="0" cy="411480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46" name="Rectangle 45"/>
          <p:cNvSpPr/>
          <p:nvPr/>
        </p:nvSpPr>
        <p:spPr>
          <a:xfrm>
            <a:off x="1143000" y="2324100"/>
            <a:ext cx="1524000" cy="3429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t>small  file</a:t>
            </a:r>
          </a:p>
        </p:txBody>
      </p:sp>
      <p:sp>
        <p:nvSpPr>
          <p:cNvPr id="47" name="Rectangle 46"/>
          <p:cNvSpPr/>
          <p:nvPr/>
        </p:nvSpPr>
        <p:spPr>
          <a:xfrm>
            <a:off x="2971800" y="2324100"/>
            <a:ext cx="1524000" cy="30861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t>10X</a:t>
            </a:r>
            <a:br>
              <a:rPr lang="en-US" dirty="0"/>
            </a:br>
            <a:r>
              <a:rPr lang="en-US" dirty="0"/>
              <a:t>larger</a:t>
            </a:r>
            <a:br>
              <a:rPr lang="en-US" dirty="0"/>
            </a:br>
            <a:r>
              <a:rPr lang="en-US" dirty="0"/>
              <a:t>file</a:t>
            </a:r>
          </a:p>
        </p:txBody>
      </p:sp>
      <p:cxnSp>
        <p:nvCxnSpPr>
          <p:cNvPr id="20522" name="Straight Connector 18"/>
          <p:cNvCxnSpPr>
            <a:cxnSpLocks noChangeShapeType="1"/>
          </p:cNvCxnSpPr>
          <p:nvPr/>
        </p:nvCxnSpPr>
        <p:spPr bwMode="auto">
          <a:xfrm>
            <a:off x="0" y="1371600"/>
            <a:ext cx="9144000" cy="0"/>
          </a:xfrm>
          <a:prstGeom prst="line">
            <a:avLst/>
          </a:prstGeom>
          <a:noFill/>
          <a:ln w="952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 name="Slide Number Placeholder 1"/>
          <p:cNvSpPr>
            <a:spLocks noGrp="1"/>
          </p:cNvSpPr>
          <p:nvPr>
            <p:ph type="sldNum" sz="quarter" idx="12"/>
          </p:nvPr>
        </p:nvSpPr>
        <p:spPr/>
        <p:txBody>
          <a:bodyPr/>
          <a:lstStyle/>
          <a:p>
            <a:fld id="{6E48AC2A-D276-9246-9E55-755EF3915A90}" type="slidenum">
              <a:rPr lang="en-US" smtClean="0"/>
              <a:pPr/>
              <a:t>28</a:t>
            </a:fld>
            <a:endParaRPr lang="en-US"/>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152400"/>
            <a:ext cx="8229600" cy="1143000"/>
          </a:xfrm>
        </p:spPr>
        <p:txBody>
          <a:bodyPr>
            <a:normAutofit fontScale="90000"/>
          </a:bodyPr>
          <a:lstStyle/>
          <a:p>
            <a:pPr>
              <a:defRPr/>
            </a:pPr>
            <a:r>
              <a:rPr lang="en-US" dirty="0" smtClean="0">
                <a:ea typeface="+mj-ea"/>
              </a:rPr>
              <a:t>Errors Are More Likely to Strike</a:t>
            </a:r>
            <a:br>
              <a:rPr lang="en-US" dirty="0" smtClean="0">
                <a:ea typeface="+mj-ea"/>
              </a:rPr>
            </a:br>
            <a:r>
              <a:rPr lang="en-US" dirty="0" smtClean="0">
                <a:ea typeface="+mj-ea"/>
              </a:rPr>
              <a:t>Larger Targets, Proportionally</a:t>
            </a:r>
            <a:endParaRPr lang="en-US" dirty="0">
              <a:ea typeface="+mj-ea"/>
            </a:endParaRPr>
          </a:p>
        </p:txBody>
      </p:sp>
      <p:cxnSp>
        <p:nvCxnSpPr>
          <p:cNvPr id="6" name="Straight Connector 5"/>
          <p:cNvCxnSpPr/>
          <p:nvPr/>
        </p:nvCxnSpPr>
        <p:spPr>
          <a:xfrm flipV="1">
            <a:off x="685800" y="2286000"/>
            <a:ext cx="7696200" cy="76200"/>
          </a:xfrm>
          <a:prstGeom prst="line">
            <a:avLst/>
          </a:prstGeom>
          <a:ln>
            <a:solidFill>
              <a:schemeClr val="tx2">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V="1">
            <a:off x="650875" y="2590800"/>
            <a:ext cx="7696200" cy="76200"/>
          </a:xfrm>
          <a:prstGeom prst="line">
            <a:avLst/>
          </a:prstGeom>
          <a:ln>
            <a:solidFill>
              <a:schemeClr val="tx2">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V="1">
            <a:off x="614363" y="2895600"/>
            <a:ext cx="7696200" cy="76200"/>
          </a:xfrm>
          <a:prstGeom prst="line">
            <a:avLst/>
          </a:prstGeom>
          <a:ln>
            <a:solidFill>
              <a:schemeClr val="tx2">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V="1">
            <a:off x="579438" y="3200400"/>
            <a:ext cx="7696200" cy="76200"/>
          </a:xfrm>
          <a:prstGeom prst="line">
            <a:avLst/>
          </a:prstGeom>
          <a:ln>
            <a:solidFill>
              <a:schemeClr val="tx2">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V="1">
            <a:off x="542925" y="3505200"/>
            <a:ext cx="7696200" cy="76200"/>
          </a:xfrm>
          <a:prstGeom prst="line">
            <a:avLst/>
          </a:prstGeom>
          <a:ln>
            <a:solidFill>
              <a:schemeClr val="tx2">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V="1">
            <a:off x="508000" y="3810000"/>
            <a:ext cx="7696200" cy="76200"/>
          </a:xfrm>
          <a:prstGeom prst="line">
            <a:avLst/>
          </a:prstGeom>
          <a:ln>
            <a:solidFill>
              <a:schemeClr val="tx2">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V="1">
            <a:off x="500063" y="4084638"/>
            <a:ext cx="7696200" cy="76200"/>
          </a:xfrm>
          <a:prstGeom prst="line">
            <a:avLst/>
          </a:prstGeom>
          <a:ln>
            <a:solidFill>
              <a:schemeClr val="tx2">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V="1">
            <a:off x="436563" y="4419600"/>
            <a:ext cx="7696200" cy="76200"/>
          </a:xfrm>
          <a:prstGeom prst="line">
            <a:avLst/>
          </a:prstGeom>
          <a:ln>
            <a:solidFill>
              <a:schemeClr val="tx2">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V="1">
            <a:off x="400050" y="4724400"/>
            <a:ext cx="7696200" cy="76200"/>
          </a:xfrm>
          <a:prstGeom prst="line">
            <a:avLst/>
          </a:prstGeom>
          <a:ln>
            <a:solidFill>
              <a:schemeClr val="tx2">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V="1">
            <a:off x="365125" y="5029200"/>
            <a:ext cx="7696200" cy="76200"/>
          </a:xfrm>
          <a:prstGeom prst="line">
            <a:avLst/>
          </a:prstGeom>
          <a:ln>
            <a:solidFill>
              <a:schemeClr val="tx2">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V="1">
            <a:off x="328613" y="5334000"/>
            <a:ext cx="7696200" cy="76200"/>
          </a:xfrm>
          <a:prstGeom prst="line">
            <a:avLst/>
          </a:prstGeom>
          <a:ln>
            <a:solidFill>
              <a:schemeClr val="tx2">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flipV="1">
            <a:off x="293688" y="5638800"/>
            <a:ext cx="7696200" cy="76200"/>
          </a:xfrm>
          <a:prstGeom prst="line">
            <a:avLst/>
          </a:prstGeom>
          <a:ln>
            <a:solidFill>
              <a:schemeClr val="tx2">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V="1">
            <a:off x="257175" y="5943600"/>
            <a:ext cx="7696200" cy="76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838200" y="2133600"/>
            <a:ext cx="0" cy="4114800"/>
          </a:xfrm>
          <a:prstGeom prst="line">
            <a:avLst/>
          </a:prstGeom>
          <a:ln>
            <a:solidFill>
              <a:schemeClr val="tx2">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1143000" y="2133600"/>
            <a:ext cx="0" cy="4114800"/>
          </a:xfrm>
          <a:prstGeom prst="line">
            <a:avLst/>
          </a:prstGeom>
          <a:ln>
            <a:solidFill>
              <a:schemeClr val="tx2">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1447800" y="2133600"/>
            <a:ext cx="0" cy="4114800"/>
          </a:xfrm>
          <a:prstGeom prst="line">
            <a:avLst/>
          </a:prstGeom>
          <a:ln>
            <a:solidFill>
              <a:schemeClr val="tx2">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1752600" y="2133600"/>
            <a:ext cx="0" cy="4114800"/>
          </a:xfrm>
          <a:prstGeom prst="line">
            <a:avLst/>
          </a:prstGeom>
          <a:ln>
            <a:solidFill>
              <a:schemeClr val="tx2">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2057400" y="2133600"/>
            <a:ext cx="0" cy="4114800"/>
          </a:xfrm>
          <a:prstGeom prst="line">
            <a:avLst/>
          </a:prstGeom>
          <a:ln>
            <a:solidFill>
              <a:schemeClr val="tx2">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2362200" y="2133600"/>
            <a:ext cx="0" cy="4114800"/>
          </a:xfrm>
          <a:prstGeom prst="line">
            <a:avLst/>
          </a:prstGeom>
          <a:ln>
            <a:solidFill>
              <a:schemeClr val="tx2">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2667000" y="2133600"/>
            <a:ext cx="0" cy="4114800"/>
          </a:xfrm>
          <a:prstGeom prst="line">
            <a:avLst/>
          </a:prstGeom>
          <a:ln>
            <a:solidFill>
              <a:schemeClr val="tx2">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2971800" y="2133600"/>
            <a:ext cx="0" cy="4114800"/>
          </a:xfrm>
          <a:prstGeom prst="line">
            <a:avLst/>
          </a:prstGeom>
          <a:ln>
            <a:solidFill>
              <a:schemeClr val="tx2">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3276600" y="2133600"/>
            <a:ext cx="0" cy="4114800"/>
          </a:xfrm>
          <a:prstGeom prst="line">
            <a:avLst/>
          </a:prstGeom>
          <a:ln>
            <a:solidFill>
              <a:schemeClr val="tx2">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3581400" y="2133600"/>
            <a:ext cx="0" cy="4114800"/>
          </a:xfrm>
          <a:prstGeom prst="line">
            <a:avLst/>
          </a:prstGeom>
          <a:ln>
            <a:solidFill>
              <a:schemeClr val="tx2">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3886200" y="2133600"/>
            <a:ext cx="0" cy="4114800"/>
          </a:xfrm>
          <a:prstGeom prst="line">
            <a:avLst/>
          </a:prstGeom>
          <a:ln>
            <a:solidFill>
              <a:schemeClr val="tx2">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4191000" y="2133600"/>
            <a:ext cx="0" cy="4114800"/>
          </a:xfrm>
          <a:prstGeom prst="line">
            <a:avLst/>
          </a:prstGeom>
          <a:ln>
            <a:solidFill>
              <a:schemeClr val="tx2">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4495800" y="2133600"/>
            <a:ext cx="0" cy="4114800"/>
          </a:xfrm>
          <a:prstGeom prst="line">
            <a:avLst/>
          </a:prstGeom>
          <a:ln>
            <a:solidFill>
              <a:schemeClr val="tx2">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4800600" y="2133600"/>
            <a:ext cx="0" cy="4114800"/>
          </a:xfrm>
          <a:prstGeom prst="line">
            <a:avLst/>
          </a:prstGeom>
          <a:ln>
            <a:solidFill>
              <a:schemeClr val="tx2">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5105400" y="2133600"/>
            <a:ext cx="0" cy="4114800"/>
          </a:xfrm>
          <a:prstGeom prst="line">
            <a:avLst/>
          </a:prstGeom>
          <a:ln>
            <a:solidFill>
              <a:schemeClr val="tx2">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5410200" y="2133600"/>
            <a:ext cx="0" cy="4114800"/>
          </a:xfrm>
          <a:prstGeom prst="line">
            <a:avLst/>
          </a:prstGeom>
          <a:ln>
            <a:solidFill>
              <a:schemeClr val="tx2">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5715000" y="2133600"/>
            <a:ext cx="0" cy="4114800"/>
          </a:xfrm>
          <a:prstGeom prst="line">
            <a:avLst/>
          </a:prstGeom>
          <a:ln>
            <a:solidFill>
              <a:schemeClr val="tx2">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6019800" y="2133600"/>
            <a:ext cx="0" cy="4114800"/>
          </a:xfrm>
          <a:prstGeom prst="line">
            <a:avLst/>
          </a:prstGeom>
          <a:ln>
            <a:solidFill>
              <a:schemeClr val="tx2">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6324600" y="2133600"/>
            <a:ext cx="0" cy="4114800"/>
          </a:xfrm>
          <a:prstGeom prst="line">
            <a:avLst/>
          </a:prstGeom>
          <a:ln>
            <a:solidFill>
              <a:schemeClr val="tx2">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6629400" y="2133600"/>
            <a:ext cx="0" cy="4114800"/>
          </a:xfrm>
          <a:prstGeom prst="line">
            <a:avLst/>
          </a:prstGeom>
          <a:ln>
            <a:solidFill>
              <a:schemeClr val="tx2">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6934200" y="2133600"/>
            <a:ext cx="0" cy="4114800"/>
          </a:xfrm>
          <a:prstGeom prst="line">
            <a:avLst/>
          </a:prstGeom>
          <a:ln>
            <a:solidFill>
              <a:schemeClr val="tx2">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7239000" y="2133600"/>
            <a:ext cx="0" cy="4114800"/>
          </a:xfrm>
          <a:prstGeom prst="line">
            <a:avLst/>
          </a:prstGeom>
          <a:ln>
            <a:solidFill>
              <a:schemeClr val="tx2">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7543800" y="2133600"/>
            <a:ext cx="0" cy="4114800"/>
          </a:xfrm>
          <a:prstGeom prst="line">
            <a:avLst/>
          </a:prstGeom>
          <a:ln>
            <a:solidFill>
              <a:schemeClr val="tx2">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7848600" y="2133600"/>
            <a:ext cx="0" cy="4114800"/>
          </a:xfrm>
          <a:prstGeom prst="line">
            <a:avLst/>
          </a:prstGeom>
          <a:ln>
            <a:solidFill>
              <a:schemeClr val="tx2">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46" name="Rectangle 45"/>
          <p:cNvSpPr/>
          <p:nvPr/>
        </p:nvSpPr>
        <p:spPr>
          <a:xfrm>
            <a:off x="1143000" y="2324100"/>
            <a:ext cx="1524000" cy="3429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t>small  file</a:t>
            </a:r>
          </a:p>
        </p:txBody>
      </p:sp>
      <p:sp>
        <p:nvSpPr>
          <p:cNvPr id="47" name="Rectangle 46"/>
          <p:cNvSpPr/>
          <p:nvPr/>
        </p:nvSpPr>
        <p:spPr>
          <a:xfrm>
            <a:off x="1143000" y="2971800"/>
            <a:ext cx="1524000" cy="304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t>10X</a:t>
            </a:r>
            <a:br>
              <a:rPr lang="en-US" dirty="0"/>
            </a:br>
            <a:r>
              <a:rPr lang="en-US" dirty="0"/>
              <a:t>larger</a:t>
            </a:r>
            <a:br>
              <a:rPr lang="en-US" dirty="0"/>
            </a:br>
            <a:r>
              <a:rPr lang="en-US" dirty="0"/>
              <a:t>file</a:t>
            </a:r>
          </a:p>
        </p:txBody>
      </p:sp>
      <p:sp>
        <p:nvSpPr>
          <p:cNvPr id="44" name="Rectangle 43"/>
          <p:cNvSpPr/>
          <p:nvPr/>
        </p:nvSpPr>
        <p:spPr>
          <a:xfrm>
            <a:off x="4800600" y="2324100"/>
            <a:ext cx="1524000" cy="314325"/>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chemeClr val="bg2">
                  <a:lumMod val="75000"/>
                </a:schemeClr>
              </a:solidFill>
            </a:endParaRPr>
          </a:p>
        </p:txBody>
      </p:sp>
      <p:sp>
        <p:nvSpPr>
          <p:cNvPr id="45" name="Rectangle 44"/>
          <p:cNvSpPr/>
          <p:nvPr/>
        </p:nvSpPr>
        <p:spPr>
          <a:xfrm>
            <a:off x="4800600" y="2914650"/>
            <a:ext cx="1524000" cy="3063875"/>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chemeClr val="bg2">
                  <a:lumMod val="75000"/>
                </a:schemeClr>
              </a:solidFill>
            </a:endParaRPr>
          </a:p>
        </p:txBody>
      </p:sp>
      <p:sp>
        <p:nvSpPr>
          <p:cNvPr id="3" name="Rectangle 2"/>
          <p:cNvSpPr/>
          <p:nvPr/>
        </p:nvSpPr>
        <p:spPr>
          <a:xfrm>
            <a:off x="6934200" y="4718050"/>
            <a:ext cx="304800" cy="304800"/>
          </a:xfrm>
          <a:prstGeom prst="rect">
            <a:avLst/>
          </a:prstGeom>
          <a:solidFill>
            <a:srgbClr val="FF0000"/>
          </a:solidFill>
          <a:ln>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cxnSp>
        <p:nvCxnSpPr>
          <p:cNvPr id="19" name="Straight Connector 18"/>
          <p:cNvCxnSpPr/>
          <p:nvPr/>
        </p:nvCxnSpPr>
        <p:spPr>
          <a:xfrm>
            <a:off x="7086600" y="4718050"/>
            <a:ext cx="0" cy="0"/>
          </a:xfrm>
          <a:prstGeom prst="line">
            <a:avLst/>
          </a:prstGeom>
          <a:solidFill>
            <a:srgbClr val="FF0000"/>
          </a:solidFill>
          <a:ln>
            <a:solidFill>
              <a:schemeClr val="tx2">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flipH="1">
            <a:off x="6934200" y="4718050"/>
            <a:ext cx="304800" cy="304800"/>
          </a:xfrm>
          <a:prstGeom prst="line">
            <a:avLst/>
          </a:prstGeom>
          <a:solidFill>
            <a:srgbClr val="FF0000"/>
          </a:solidFill>
          <a:ln w="38100">
            <a:solidFill>
              <a:schemeClr val="tx2">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6934200" y="4718050"/>
            <a:ext cx="304800" cy="304800"/>
          </a:xfrm>
          <a:prstGeom prst="line">
            <a:avLst/>
          </a:prstGeom>
          <a:solidFill>
            <a:srgbClr val="FF0000"/>
          </a:solidFill>
          <a:ln w="38100">
            <a:solidFill>
              <a:schemeClr val="tx2">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64" name="Rectangle 63"/>
          <p:cNvSpPr/>
          <p:nvPr/>
        </p:nvSpPr>
        <p:spPr>
          <a:xfrm>
            <a:off x="5694363" y="5057775"/>
            <a:ext cx="304800" cy="304800"/>
          </a:xfrm>
          <a:prstGeom prst="rect">
            <a:avLst/>
          </a:prstGeom>
          <a:solidFill>
            <a:srgbClr val="FF0000"/>
          </a:solidFill>
          <a:ln>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cxnSp>
        <p:nvCxnSpPr>
          <p:cNvPr id="65" name="Straight Connector 64"/>
          <p:cNvCxnSpPr/>
          <p:nvPr/>
        </p:nvCxnSpPr>
        <p:spPr>
          <a:xfrm>
            <a:off x="5846763" y="5057775"/>
            <a:ext cx="0" cy="0"/>
          </a:xfrm>
          <a:prstGeom prst="line">
            <a:avLst/>
          </a:prstGeom>
          <a:solidFill>
            <a:srgbClr val="FF0000"/>
          </a:solidFill>
          <a:ln>
            <a:solidFill>
              <a:schemeClr val="tx2">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flipH="1">
            <a:off x="5694363" y="5057775"/>
            <a:ext cx="304800" cy="304800"/>
          </a:xfrm>
          <a:prstGeom prst="line">
            <a:avLst/>
          </a:prstGeom>
          <a:solidFill>
            <a:srgbClr val="FF0000"/>
          </a:solidFill>
          <a:ln w="38100">
            <a:solidFill>
              <a:schemeClr val="tx2">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a:off x="5694363" y="5057775"/>
            <a:ext cx="304800" cy="304800"/>
          </a:xfrm>
          <a:prstGeom prst="line">
            <a:avLst/>
          </a:prstGeom>
          <a:solidFill>
            <a:srgbClr val="FF0000"/>
          </a:solidFill>
          <a:ln w="38100">
            <a:solidFill>
              <a:schemeClr val="tx2">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69" name="Rectangle 68"/>
          <p:cNvSpPr/>
          <p:nvPr/>
        </p:nvSpPr>
        <p:spPr>
          <a:xfrm>
            <a:off x="5094288" y="2324100"/>
            <a:ext cx="304800" cy="304800"/>
          </a:xfrm>
          <a:prstGeom prst="rect">
            <a:avLst/>
          </a:prstGeom>
          <a:solidFill>
            <a:srgbClr val="FF0000"/>
          </a:solidFill>
          <a:ln>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cxnSp>
        <p:nvCxnSpPr>
          <p:cNvPr id="70" name="Straight Connector 69"/>
          <p:cNvCxnSpPr/>
          <p:nvPr/>
        </p:nvCxnSpPr>
        <p:spPr>
          <a:xfrm>
            <a:off x="5246688" y="2324100"/>
            <a:ext cx="0" cy="0"/>
          </a:xfrm>
          <a:prstGeom prst="line">
            <a:avLst/>
          </a:prstGeom>
          <a:solidFill>
            <a:srgbClr val="FF0000"/>
          </a:solidFill>
          <a:ln>
            <a:solidFill>
              <a:schemeClr val="tx2">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flipH="1">
            <a:off x="5094288" y="2324100"/>
            <a:ext cx="304800" cy="304800"/>
          </a:xfrm>
          <a:prstGeom prst="line">
            <a:avLst/>
          </a:prstGeom>
          <a:solidFill>
            <a:srgbClr val="FF0000"/>
          </a:solidFill>
          <a:ln w="38100">
            <a:solidFill>
              <a:schemeClr val="tx2">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a:off x="5094288" y="2324100"/>
            <a:ext cx="304800" cy="304800"/>
          </a:xfrm>
          <a:prstGeom prst="line">
            <a:avLst/>
          </a:prstGeom>
          <a:solidFill>
            <a:srgbClr val="FF0000"/>
          </a:solidFill>
          <a:ln w="38100">
            <a:solidFill>
              <a:schemeClr val="tx2">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74" name="Rectangle 73"/>
          <p:cNvSpPr/>
          <p:nvPr/>
        </p:nvSpPr>
        <p:spPr>
          <a:xfrm>
            <a:off x="4191000" y="2940050"/>
            <a:ext cx="304800" cy="304800"/>
          </a:xfrm>
          <a:prstGeom prst="rect">
            <a:avLst/>
          </a:prstGeom>
          <a:solidFill>
            <a:srgbClr val="FF0000"/>
          </a:solidFill>
          <a:ln>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cxnSp>
        <p:nvCxnSpPr>
          <p:cNvPr id="75" name="Straight Connector 74"/>
          <p:cNvCxnSpPr/>
          <p:nvPr/>
        </p:nvCxnSpPr>
        <p:spPr>
          <a:xfrm>
            <a:off x="4343400" y="2940050"/>
            <a:ext cx="0" cy="0"/>
          </a:xfrm>
          <a:prstGeom prst="line">
            <a:avLst/>
          </a:prstGeom>
          <a:solidFill>
            <a:srgbClr val="FF0000"/>
          </a:solidFill>
          <a:ln>
            <a:solidFill>
              <a:schemeClr val="tx2">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flipH="1">
            <a:off x="4191000" y="2940050"/>
            <a:ext cx="304800" cy="304800"/>
          </a:xfrm>
          <a:prstGeom prst="line">
            <a:avLst/>
          </a:prstGeom>
          <a:solidFill>
            <a:srgbClr val="FF0000"/>
          </a:solidFill>
          <a:ln w="38100">
            <a:solidFill>
              <a:schemeClr val="tx2">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a:off x="4191000" y="2940050"/>
            <a:ext cx="304800" cy="304800"/>
          </a:xfrm>
          <a:prstGeom prst="line">
            <a:avLst/>
          </a:prstGeom>
          <a:solidFill>
            <a:srgbClr val="FF0000"/>
          </a:solidFill>
          <a:ln w="38100">
            <a:solidFill>
              <a:schemeClr val="tx2">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a:off x="3581400" y="1600200"/>
            <a:ext cx="0" cy="4800600"/>
          </a:xfrm>
          <a:prstGeom prst="line">
            <a:avLst/>
          </a:prstGeom>
          <a:ln w="57150">
            <a:solidFill>
              <a:schemeClr val="tx1"/>
            </a:solidFill>
            <a:prstDash val="lgDash"/>
          </a:ln>
        </p:spPr>
        <p:style>
          <a:lnRef idx="1">
            <a:schemeClr val="accent1"/>
          </a:lnRef>
          <a:fillRef idx="0">
            <a:schemeClr val="accent1"/>
          </a:fillRef>
          <a:effectRef idx="0">
            <a:schemeClr val="accent1"/>
          </a:effectRef>
          <a:fontRef idx="minor">
            <a:schemeClr val="tx1"/>
          </a:fontRef>
        </p:style>
      </p:cxnSp>
      <p:sp>
        <p:nvSpPr>
          <p:cNvPr id="21565" name="TextBox 89"/>
          <p:cNvSpPr txBox="1">
            <a:spLocks noChangeArrowheads="1"/>
          </p:cNvSpPr>
          <p:nvPr/>
        </p:nvSpPr>
        <p:spPr bwMode="auto">
          <a:xfrm>
            <a:off x="1447800" y="1657350"/>
            <a:ext cx="9112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defRPr>
            </a:lvl1pPr>
            <a:lvl2pPr>
              <a:defRPr sz="2000">
                <a:solidFill>
                  <a:schemeClr val="tx1"/>
                </a:solidFill>
                <a:latin typeface="Arial" charset="0"/>
                <a:ea typeface="ＭＳ Ｐゴシック" charset="0"/>
              </a:defRPr>
            </a:lvl2pPr>
            <a:lvl3pPr>
              <a:defRPr sz="2000">
                <a:solidFill>
                  <a:schemeClr val="tx1"/>
                </a:solidFill>
                <a:latin typeface="Arial" charset="0"/>
                <a:ea typeface="ＭＳ Ｐゴシック" charset="0"/>
              </a:defRPr>
            </a:lvl3pPr>
            <a:lvl4pPr>
              <a:defRPr sz="1600">
                <a:solidFill>
                  <a:schemeClr val="tx1"/>
                </a:solidFill>
                <a:latin typeface="Arial" charset="0"/>
                <a:ea typeface="ＭＳ Ｐゴシック" charset="0"/>
              </a:defRPr>
            </a:lvl4pPr>
            <a:lvl5pPr>
              <a:defRPr sz="1400">
                <a:solidFill>
                  <a:schemeClr val="tx1"/>
                </a:solidFill>
                <a:latin typeface="Arial" charset="0"/>
                <a:ea typeface="ＭＳ Ｐゴシック" charset="0"/>
              </a:defRPr>
            </a:lvl5pPr>
            <a:lvl6pPr eaLnBrk="0" hangingPunct="0">
              <a:defRPr sz="1400">
                <a:solidFill>
                  <a:schemeClr val="tx1"/>
                </a:solidFill>
                <a:latin typeface="Arial" charset="0"/>
                <a:ea typeface="ＭＳ Ｐゴシック" charset="0"/>
              </a:defRPr>
            </a:lvl6pPr>
            <a:lvl7pPr eaLnBrk="0" hangingPunct="0">
              <a:defRPr sz="1400">
                <a:solidFill>
                  <a:schemeClr val="tx1"/>
                </a:solidFill>
                <a:latin typeface="Arial" charset="0"/>
                <a:ea typeface="ＭＳ Ｐゴシック" charset="0"/>
              </a:defRPr>
            </a:lvl7pPr>
            <a:lvl8pPr eaLnBrk="0" hangingPunct="0">
              <a:defRPr sz="1400">
                <a:solidFill>
                  <a:schemeClr val="tx1"/>
                </a:solidFill>
                <a:latin typeface="Arial" charset="0"/>
                <a:ea typeface="ＭＳ Ｐゴシック" charset="0"/>
              </a:defRPr>
            </a:lvl8pPr>
            <a:lvl9pPr eaLnBrk="0" hangingPunct="0">
              <a:defRPr sz="1400">
                <a:solidFill>
                  <a:schemeClr val="tx1"/>
                </a:solidFill>
                <a:latin typeface="Arial" charset="0"/>
                <a:ea typeface="ＭＳ Ｐゴシック" charset="0"/>
              </a:defRPr>
            </a:lvl9pPr>
          </a:lstStyle>
          <a:p>
            <a:r>
              <a:rPr lang="en-US" sz="2000"/>
              <a:t>before</a:t>
            </a:r>
          </a:p>
        </p:txBody>
      </p:sp>
      <p:sp>
        <p:nvSpPr>
          <p:cNvPr id="21566" name="TextBox 90"/>
          <p:cNvSpPr txBox="1">
            <a:spLocks noChangeArrowheads="1"/>
          </p:cNvSpPr>
          <p:nvPr/>
        </p:nvSpPr>
        <p:spPr bwMode="auto">
          <a:xfrm>
            <a:off x="4757738" y="1657350"/>
            <a:ext cx="156686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defRPr>
            </a:lvl1pPr>
            <a:lvl2pPr>
              <a:defRPr sz="2000">
                <a:solidFill>
                  <a:schemeClr val="tx1"/>
                </a:solidFill>
                <a:latin typeface="Arial" charset="0"/>
                <a:ea typeface="ＭＳ Ｐゴシック" charset="0"/>
              </a:defRPr>
            </a:lvl2pPr>
            <a:lvl3pPr>
              <a:defRPr sz="2000">
                <a:solidFill>
                  <a:schemeClr val="tx1"/>
                </a:solidFill>
                <a:latin typeface="Arial" charset="0"/>
                <a:ea typeface="ＭＳ Ｐゴシック" charset="0"/>
              </a:defRPr>
            </a:lvl3pPr>
            <a:lvl4pPr>
              <a:defRPr sz="1600">
                <a:solidFill>
                  <a:schemeClr val="tx1"/>
                </a:solidFill>
                <a:latin typeface="Arial" charset="0"/>
                <a:ea typeface="ＭＳ Ｐゴシック" charset="0"/>
              </a:defRPr>
            </a:lvl4pPr>
            <a:lvl5pPr>
              <a:defRPr sz="1400">
                <a:solidFill>
                  <a:schemeClr val="tx1"/>
                </a:solidFill>
                <a:latin typeface="Arial" charset="0"/>
                <a:ea typeface="ＭＳ Ｐゴシック" charset="0"/>
              </a:defRPr>
            </a:lvl5pPr>
            <a:lvl6pPr eaLnBrk="0" hangingPunct="0">
              <a:defRPr sz="1400">
                <a:solidFill>
                  <a:schemeClr val="tx1"/>
                </a:solidFill>
                <a:latin typeface="Arial" charset="0"/>
                <a:ea typeface="ＭＳ Ｐゴシック" charset="0"/>
              </a:defRPr>
            </a:lvl6pPr>
            <a:lvl7pPr eaLnBrk="0" hangingPunct="0">
              <a:defRPr sz="1400">
                <a:solidFill>
                  <a:schemeClr val="tx1"/>
                </a:solidFill>
                <a:latin typeface="Arial" charset="0"/>
                <a:ea typeface="ＭＳ Ｐゴシック" charset="0"/>
              </a:defRPr>
            </a:lvl7pPr>
            <a:lvl8pPr eaLnBrk="0" hangingPunct="0">
              <a:defRPr sz="1400">
                <a:solidFill>
                  <a:schemeClr val="tx1"/>
                </a:solidFill>
                <a:latin typeface="Arial" charset="0"/>
                <a:ea typeface="ＭＳ Ｐゴシック" charset="0"/>
              </a:defRPr>
            </a:lvl8pPr>
            <a:lvl9pPr eaLnBrk="0" hangingPunct="0">
              <a:defRPr sz="1400">
                <a:solidFill>
                  <a:schemeClr val="tx1"/>
                </a:solidFill>
                <a:latin typeface="Arial" charset="0"/>
                <a:ea typeface="ＭＳ Ｐゴシック" charset="0"/>
              </a:defRPr>
            </a:lvl9pPr>
          </a:lstStyle>
          <a:p>
            <a:r>
              <a:rPr lang="en-US" sz="2000"/>
              <a:t>after a while</a:t>
            </a:r>
          </a:p>
        </p:txBody>
      </p:sp>
      <p:sp>
        <p:nvSpPr>
          <p:cNvPr id="21567" name="TextBox 91"/>
          <p:cNvSpPr txBox="1">
            <a:spLocks noChangeArrowheads="1"/>
          </p:cNvSpPr>
          <p:nvPr/>
        </p:nvSpPr>
        <p:spPr bwMode="auto">
          <a:xfrm>
            <a:off x="6823075" y="3800475"/>
            <a:ext cx="1604963"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defRPr>
            </a:lvl1pPr>
            <a:lvl2pPr>
              <a:defRPr sz="2000">
                <a:solidFill>
                  <a:schemeClr val="tx1"/>
                </a:solidFill>
                <a:latin typeface="Arial" charset="0"/>
                <a:ea typeface="ＭＳ Ｐゴシック" charset="0"/>
              </a:defRPr>
            </a:lvl2pPr>
            <a:lvl3pPr>
              <a:defRPr sz="2000">
                <a:solidFill>
                  <a:schemeClr val="tx1"/>
                </a:solidFill>
                <a:latin typeface="Arial" charset="0"/>
                <a:ea typeface="ＭＳ Ｐゴシック" charset="0"/>
              </a:defRPr>
            </a:lvl3pPr>
            <a:lvl4pPr>
              <a:defRPr sz="1600">
                <a:solidFill>
                  <a:schemeClr val="tx1"/>
                </a:solidFill>
                <a:latin typeface="Arial" charset="0"/>
                <a:ea typeface="ＭＳ Ｐゴシック" charset="0"/>
              </a:defRPr>
            </a:lvl4pPr>
            <a:lvl5pPr>
              <a:defRPr sz="1400">
                <a:solidFill>
                  <a:schemeClr val="tx1"/>
                </a:solidFill>
                <a:latin typeface="Arial" charset="0"/>
                <a:ea typeface="ＭＳ Ｐゴシック" charset="0"/>
              </a:defRPr>
            </a:lvl5pPr>
            <a:lvl6pPr eaLnBrk="0" hangingPunct="0">
              <a:defRPr sz="1400">
                <a:solidFill>
                  <a:schemeClr val="tx1"/>
                </a:solidFill>
                <a:latin typeface="Arial" charset="0"/>
                <a:ea typeface="ＭＳ Ｐゴシック" charset="0"/>
              </a:defRPr>
            </a:lvl6pPr>
            <a:lvl7pPr eaLnBrk="0" hangingPunct="0">
              <a:defRPr sz="1400">
                <a:solidFill>
                  <a:schemeClr val="tx1"/>
                </a:solidFill>
                <a:latin typeface="Arial" charset="0"/>
                <a:ea typeface="ＭＳ Ｐゴシック" charset="0"/>
              </a:defRPr>
            </a:lvl7pPr>
            <a:lvl8pPr eaLnBrk="0" hangingPunct="0">
              <a:defRPr sz="1400">
                <a:solidFill>
                  <a:schemeClr val="tx1"/>
                </a:solidFill>
                <a:latin typeface="Arial" charset="0"/>
                <a:ea typeface="ＭＳ Ｐゴシック" charset="0"/>
              </a:defRPr>
            </a:lvl8pPr>
            <a:lvl9pPr eaLnBrk="0" hangingPunct="0">
              <a:defRPr sz="1400">
                <a:solidFill>
                  <a:schemeClr val="tx1"/>
                </a:solidFill>
                <a:latin typeface="Arial" charset="0"/>
                <a:ea typeface="ＭＳ Ｐゴシック" charset="0"/>
              </a:defRPr>
            </a:lvl9pPr>
          </a:lstStyle>
          <a:p>
            <a:pPr algn="ctr"/>
            <a:r>
              <a:rPr lang="en-US" sz="1800"/>
              <a:t>(errors strike in</a:t>
            </a:r>
            <a:br>
              <a:rPr lang="en-US" sz="1800"/>
            </a:br>
            <a:r>
              <a:rPr lang="en-US" sz="1800"/>
              <a:t>unused space,</a:t>
            </a:r>
            <a:br>
              <a:rPr lang="en-US" sz="1800"/>
            </a:br>
            <a:r>
              <a:rPr lang="en-US" sz="1800"/>
              <a:t>too)</a:t>
            </a:r>
          </a:p>
        </p:txBody>
      </p:sp>
      <p:cxnSp>
        <p:nvCxnSpPr>
          <p:cNvPr id="21568" name="Straight Connector 67"/>
          <p:cNvCxnSpPr>
            <a:cxnSpLocks noChangeShapeType="1"/>
          </p:cNvCxnSpPr>
          <p:nvPr/>
        </p:nvCxnSpPr>
        <p:spPr bwMode="auto">
          <a:xfrm>
            <a:off x="0" y="1371600"/>
            <a:ext cx="9144000" cy="0"/>
          </a:xfrm>
          <a:prstGeom prst="line">
            <a:avLst/>
          </a:prstGeom>
          <a:noFill/>
          <a:ln w="952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 name="Slide Number Placeholder 1"/>
          <p:cNvSpPr>
            <a:spLocks noGrp="1"/>
          </p:cNvSpPr>
          <p:nvPr>
            <p:ph type="sldNum" sz="quarter" idx="12"/>
          </p:nvPr>
        </p:nvSpPr>
        <p:spPr/>
        <p:txBody>
          <a:bodyPr/>
          <a:lstStyle/>
          <a:p>
            <a:fld id="{6E48AC2A-D276-9246-9E55-755EF3915A90}" type="slidenum">
              <a:rPr lang="en-US" smtClean="0"/>
              <a:pPr/>
              <a:t>29</a:t>
            </a:fld>
            <a:endParaRPr lang="en-US"/>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4420"/>
            <a:ext cx="8229600" cy="1143000"/>
          </a:xfrm>
        </p:spPr>
        <p:txBody>
          <a:bodyPr/>
          <a:lstStyle/>
          <a:p>
            <a:r>
              <a:rPr lang="en-US" dirty="0" smtClean="0"/>
              <a:t>Roadmap</a:t>
            </a:r>
            <a:endParaRPr lang="en-US" dirty="0"/>
          </a:p>
        </p:txBody>
      </p:sp>
      <p:graphicFrame>
        <p:nvGraphicFramePr>
          <p:cNvPr id="3" name="Content Placeholder 2"/>
          <p:cNvGraphicFramePr>
            <a:graphicFrameLocks noGrp="1"/>
          </p:cNvGraphicFramePr>
          <p:nvPr>
            <p:ph sz="quarter" idx="1"/>
            <p:extLst>
              <p:ext uri="{D42A27DB-BD31-4B8C-83A1-F6EECF244321}">
                <p14:modId xmlns:p14="http://schemas.microsoft.com/office/powerpoint/2010/main" val="3693183942"/>
              </p:ext>
            </p:extLst>
          </p:nvPr>
        </p:nvGraphicFramePr>
        <p:xfrm>
          <a:off x="762000" y="1600200"/>
          <a:ext cx="7924800" cy="4724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Slide Number Placeholder 4"/>
          <p:cNvSpPr>
            <a:spLocks noGrp="1"/>
          </p:cNvSpPr>
          <p:nvPr>
            <p:ph type="sldNum" sz="quarter" idx="12"/>
          </p:nvPr>
        </p:nvSpPr>
        <p:spPr/>
        <p:txBody>
          <a:bodyPr/>
          <a:lstStyle/>
          <a:p>
            <a:fld id="{FE4BFB42-27A6-D741-BF16-11952B9FDEBC}" type="slidenum">
              <a:rPr lang="en-US" smtClean="0"/>
              <a:pPr/>
              <a:t>3</a:t>
            </a:fld>
            <a:endParaRPr lang="en-US"/>
          </a:p>
        </p:txBody>
      </p:sp>
    </p:spTree>
    <p:extLst>
      <p:ext uri="{BB962C8B-B14F-4D97-AF65-F5344CB8AC3E}">
        <p14:creationId xmlns:p14="http://schemas.microsoft.com/office/powerpoint/2010/main" val="1181481384"/>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xmlns:p14="http://schemas.microsoft.com/office/powerpoint/2010/main" spd="slow">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p:txBody>
          <a:bodyPr/>
          <a:lstStyle/>
          <a:p>
            <a:r>
              <a:rPr lang="en-US">
                <a:latin typeface="Arial" charset="0"/>
              </a:rPr>
              <a:t>Measured Doc Losses </a:t>
            </a:r>
            <a:br>
              <a:rPr lang="en-US">
                <a:latin typeface="Arial" charset="0"/>
              </a:rPr>
            </a:br>
            <a:r>
              <a:rPr lang="en-US">
                <a:latin typeface="Arial" charset="0"/>
              </a:rPr>
              <a:t>vs Sizes and Lifetimes</a:t>
            </a:r>
          </a:p>
        </p:txBody>
      </p:sp>
      <p:pic>
        <p:nvPicPr>
          <p:cNvPr id="22533"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762000" y="1676400"/>
            <a:ext cx="7696200" cy="4329112"/>
          </a:xfrm>
          <a:noFill/>
        </p:spPr>
      </p:pic>
      <p:sp>
        <p:nvSpPr>
          <p:cNvPr id="2" name="Slide Number Placeholder 1"/>
          <p:cNvSpPr>
            <a:spLocks noGrp="1"/>
          </p:cNvSpPr>
          <p:nvPr>
            <p:ph type="sldNum" sz="quarter" idx="12"/>
          </p:nvPr>
        </p:nvSpPr>
        <p:spPr/>
        <p:txBody>
          <a:bodyPr/>
          <a:lstStyle/>
          <a:p>
            <a:fld id="{FE4BFB42-27A6-D741-BF16-11952B9FDEBC}" type="slidenum">
              <a:rPr lang="en-US" smtClean="0"/>
              <a:pPr/>
              <a:t>30</a:t>
            </a:fld>
            <a:endParaRPr lang="en-US"/>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p:nvPr>
        </p:nvSpPr>
        <p:spPr/>
        <p:txBody>
          <a:bodyPr/>
          <a:lstStyle/>
          <a:p>
            <a:r>
              <a:rPr lang="en-US">
                <a:latin typeface="Arial" charset="0"/>
              </a:rPr>
              <a:t>10X Larger Docs (50 MB)</a:t>
            </a:r>
          </a:p>
        </p:txBody>
      </p:sp>
      <p:pic>
        <p:nvPicPr>
          <p:cNvPr id="23557"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758825" y="1570038"/>
            <a:ext cx="7775575" cy="4373562"/>
          </a:xfrm>
          <a:noFill/>
        </p:spPr>
      </p:pic>
      <p:sp>
        <p:nvSpPr>
          <p:cNvPr id="2" name="Slide Number Placeholder 1"/>
          <p:cNvSpPr>
            <a:spLocks noGrp="1"/>
          </p:cNvSpPr>
          <p:nvPr>
            <p:ph type="sldNum" sz="quarter" idx="12"/>
          </p:nvPr>
        </p:nvSpPr>
        <p:spPr/>
        <p:txBody>
          <a:bodyPr/>
          <a:lstStyle/>
          <a:p>
            <a:fld id="{FE4BFB42-27A6-D741-BF16-11952B9FDEBC}" type="slidenum">
              <a:rPr lang="en-US" smtClean="0"/>
              <a:pPr/>
              <a:t>31</a:t>
            </a:fld>
            <a:endParaRPr lang="en-US"/>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p:txBody>
          <a:bodyPr/>
          <a:lstStyle/>
          <a:p>
            <a:r>
              <a:rPr lang="en-US">
                <a:latin typeface="Arial" charset="0"/>
              </a:rPr>
              <a:t>100X Larger (500 MB)</a:t>
            </a:r>
          </a:p>
        </p:txBody>
      </p:sp>
      <p:pic>
        <p:nvPicPr>
          <p:cNvPr id="24581" name="Picture 2" descr="C:\cygwin64\home\landau\working\PreservationSimulation\shelf\docs\dslife50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1200" y="1524000"/>
            <a:ext cx="8432800" cy="4743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p:cNvSpPr>
            <a:spLocks noGrp="1"/>
          </p:cNvSpPr>
          <p:nvPr>
            <p:ph type="sldNum" sz="quarter" idx="12"/>
          </p:nvPr>
        </p:nvSpPr>
        <p:spPr/>
        <p:txBody>
          <a:bodyPr/>
          <a:lstStyle/>
          <a:p>
            <a:fld id="{FE4BFB42-27A6-D741-BF16-11952B9FDEBC}" type="slidenum">
              <a:rPr lang="en-US" smtClean="0"/>
              <a:pPr/>
              <a:t>32</a:t>
            </a:fld>
            <a:endParaRPr lang="en-US"/>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p:txBody>
          <a:bodyPr/>
          <a:lstStyle/>
          <a:p>
            <a:r>
              <a:rPr lang="en-US">
                <a:latin typeface="Arial" charset="0"/>
              </a:rPr>
              <a:t>1000X Larger (5000 MB)</a:t>
            </a:r>
          </a:p>
        </p:txBody>
      </p:sp>
      <p:pic>
        <p:nvPicPr>
          <p:cNvPr id="25605" name="Picture 2" descr="C:\cygwin64\home\landau\working\PreservationSimulation\shelf\docs\dslife500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1200" y="1524000"/>
            <a:ext cx="8432800" cy="4743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p:cNvSpPr>
            <a:spLocks noGrp="1"/>
          </p:cNvSpPr>
          <p:nvPr>
            <p:ph type="sldNum" sz="quarter" idx="12"/>
          </p:nvPr>
        </p:nvSpPr>
        <p:spPr/>
        <p:txBody>
          <a:bodyPr/>
          <a:lstStyle/>
          <a:p>
            <a:fld id="{FE4BFB42-27A6-D741-BF16-11952B9FDEBC}" type="slidenum">
              <a:rPr lang="en-US" smtClean="0"/>
              <a:pPr/>
              <a:t>33</a:t>
            </a:fld>
            <a:endParaRPr lang="en-US"/>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p:cNvSpPr>
          <p:nvPr>
            <p:ph type="title"/>
          </p:nvPr>
        </p:nvSpPr>
        <p:spPr/>
        <p:txBody>
          <a:bodyPr/>
          <a:lstStyle/>
          <a:p>
            <a:r>
              <a:rPr lang="en-US">
                <a:latin typeface="Arial" charset="0"/>
              </a:rPr>
              <a:t>Re-scale Lifetimes to </a:t>
            </a:r>
            <a:br>
              <a:rPr lang="en-US">
                <a:latin typeface="Arial" charset="0"/>
              </a:rPr>
            </a:br>
            <a:r>
              <a:rPr lang="en-US">
                <a:latin typeface="Arial" charset="0"/>
              </a:rPr>
              <a:t>Match Various Sizes</a:t>
            </a:r>
          </a:p>
        </p:txBody>
      </p:sp>
      <p:pic>
        <p:nvPicPr>
          <p:cNvPr id="26629" name="Picture 2" descr="C:\cygwin64\home\landau\working\PreservationSimulation\shelf\docs\dslifeall.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1200" y="1524000"/>
            <a:ext cx="8432800" cy="4743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p:cNvSpPr>
            <a:spLocks noGrp="1"/>
          </p:cNvSpPr>
          <p:nvPr>
            <p:ph type="sldNum" sz="quarter" idx="12"/>
          </p:nvPr>
        </p:nvSpPr>
        <p:spPr/>
        <p:txBody>
          <a:bodyPr/>
          <a:lstStyle/>
          <a:p>
            <a:fld id="{FE4BFB42-27A6-D741-BF16-11952B9FDEBC}" type="slidenum">
              <a:rPr lang="en-US" smtClean="0"/>
              <a:pPr/>
              <a:t>34</a:t>
            </a:fld>
            <a:endParaRPr lang="en-US"/>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p:cNvSpPr>
            <a:spLocks noGrp="1"/>
          </p:cNvSpPr>
          <p:nvPr>
            <p:ph type="title"/>
          </p:nvPr>
        </p:nvSpPr>
        <p:spPr/>
        <p:txBody>
          <a:bodyPr/>
          <a:lstStyle/>
          <a:p>
            <a:r>
              <a:rPr lang="en-US">
                <a:latin typeface="Arial" charset="0"/>
              </a:rPr>
              <a:t>Several Auditing Strategies</a:t>
            </a:r>
          </a:p>
        </p:txBody>
      </p:sp>
      <p:sp>
        <p:nvSpPr>
          <p:cNvPr id="30723" name="Content Placeholder 2"/>
          <p:cNvSpPr>
            <a:spLocks noGrp="1"/>
          </p:cNvSpPr>
          <p:nvPr>
            <p:ph idx="1"/>
          </p:nvPr>
        </p:nvSpPr>
        <p:spPr/>
        <p:txBody>
          <a:bodyPr/>
          <a:lstStyle/>
          <a:p>
            <a:r>
              <a:rPr lang="en-US" sz="2400">
                <a:latin typeface="Arial" charset="0"/>
              </a:rPr>
              <a:t>TOTAL: every audit cycle, check every copy of every document</a:t>
            </a:r>
          </a:p>
          <a:p>
            <a:r>
              <a:rPr lang="en-US" sz="2400">
                <a:latin typeface="Arial" charset="0"/>
              </a:rPr>
              <a:t>SEGMENTED: check part of collection at intervals during the audit cycle</a:t>
            </a:r>
          </a:p>
          <a:p>
            <a:pPr lvl="2"/>
            <a:r>
              <a:rPr lang="en-US" sz="1800">
                <a:latin typeface="Arial" charset="0"/>
              </a:rPr>
              <a:t>Entire collection checked every audit cycle (sampled </a:t>
            </a:r>
            <a:r>
              <a:rPr lang="en-US" sz="1800" i="1">
                <a:latin typeface="Arial" charset="0"/>
              </a:rPr>
              <a:t>without replacement)</a:t>
            </a:r>
            <a:endParaRPr lang="en-US" sz="1800">
              <a:latin typeface="Arial" charset="0"/>
            </a:endParaRPr>
          </a:p>
          <a:p>
            <a:r>
              <a:rPr lang="en-US" sz="2400">
                <a:latin typeface="Arial" charset="0"/>
              </a:rPr>
              <a:t>RANDOM SEGMENTED: check randomly selected part of collection at intervals during the audit cycle</a:t>
            </a:r>
          </a:p>
          <a:p>
            <a:pPr lvl="1"/>
            <a:r>
              <a:rPr lang="en-US" sz="2000">
                <a:latin typeface="Arial" charset="0"/>
              </a:rPr>
              <a:t>Selected </a:t>
            </a:r>
            <a:r>
              <a:rPr lang="en-US" sz="2000" i="1">
                <a:latin typeface="Arial" charset="0"/>
              </a:rPr>
              <a:t>with replacement: </a:t>
            </a:r>
            <a:r>
              <a:rPr lang="en-US" sz="2000">
                <a:latin typeface="Arial" charset="0"/>
              </a:rPr>
              <a:t>some documents will be missed in the cycle</a:t>
            </a:r>
          </a:p>
          <a:p>
            <a:r>
              <a:rPr lang="en-US" sz="2400">
                <a:latin typeface="Arial" charset="0"/>
              </a:rPr>
              <a:t>POPULARITY: divide collection into pieces, audit some more frequently</a:t>
            </a:r>
          </a:p>
        </p:txBody>
      </p:sp>
      <p:sp>
        <p:nvSpPr>
          <p:cNvPr id="2" name="Slide Number Placeholder 1"/>
          <p:cNvSpPr>
            <a:spLocks noGrp="1"/>
          </p:cNvSpPr>
          <p:nvPr>
            <p:ph type="sldNum" sz="quarter" idx="12"/>
          </p:nvPr>
        </p:nvSpPr>
        <p:spPr/>
        <p:txBody>
          <a:bodyPr/>
          <a:lstStyle/>
          <a:p>
            <a:fld id="{FE4BFB42-27A6-D741-BF16-11952B9FDEBC}" type="slidenum">
              <a:rPr lang="en-US" smtClean="0"/>
              <a:pPr/>
              <a:t>35</a:t>
            </a:fld>
            <a:endParaRPr lang="en-US"/>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Audit Assumptions</a:t>
            </a:r>
            <a:endParaRPr lang="en-US" dirty="0"/>
          </a:p>
        </p:txBody>
      </p:sp>
      <p:sp>
        <p:nvSpPr>
          <p:cNvPr id="3" name="Content Placeholder 2"/>
          <p:cNvSpPr>
            <a:spLocks noGrp="1"/>
          </p:cNvSpPr>
          <p:nvPr>
            <p:ph idx="1"/>
          </p:nvPr>
        </p:nvSpPr>
        <p:spPr/>
        <p:txBody>
          <a:bodyPr/>
          <a:lstStyle/>
          <a:p>
            <a:r>
              <a:rPr lang="en-US" dirty="0" smtClean="0"/>
              <a:t>Client needs to retrieve object to audit</a:t>
            </a:r>
          </a:p>
          <a:p>
            <a:r>
              <a:rPr lang="en-US" dirty="0" smtClean="0"/>
              <a:t>Auditing is limited by bandwidth –</a:t>
            </a:r>
            <a:br>
              <a:rPr lang="en-US" dirty="0" smtClean="0"/>
            </a:br>
            <a:r>
              <a:rPr lang="en-US" dirty="0" smtClean="0"/>
              <a:t>can’t do it too frequently</a:t>
            </a:r>
          </a:p>
          <a:p>
            <a:r>
              <a:rPr lang="en-US" dirty="0" smtClean="0"/>
              <a:t>Bandwidth is limited, but not charged per unit</a:t>
            </a:r>
          </a:p>
          <a:p>
            <a:r>
              <a:rPr lang="en-US" dirty="0" smtClean="0"/>
              <a:t>Recovery is possible </a:t>
            </a:r>
            <a:br>
              <a:rPr lang="en-US" dirty="0" smtClean="0"/>
            </a:br>
            <a:r>
              <a:rPr lang="en-US" dirty="0" smtClean="0"/>
              <a:t>– but may be more costly if not at least a majority of copies left</a:t>
            </a:r>
            <a:r>
              <a:rPr lang="is-IS" dirty="0" smtClean="0"/>
              <a:t>…</a:t>
            </a:r>
          </a:p>
          <a:p>
            <a:r>
              <a:rPr lang="is-IS" dirty="0" smtClean="0"/>
              <a:t>Audits checks are reliable –</a:t>
            </a:r>
            <a:br>
              <a:rPr lang="is-IS" dirty="0" smtClean="0"/>
            </a:br>
            <a:r>
              <a:rPr lang="is-IS" dirty="0" smtClean="0"/>
              <a:t>audits take time, but complete (restartable) and are trustworthy</a:t>
            </a:r>
            <a:endParaRPr lang="en-US" dirty="0"/>
          </a:p>
        </p:txBody>
      </p:sp>
      <p:sp>
        <p:nvSpPr>
          <p:cNvPr id="5" name="Slide Number Placeholder 4"/>
          <p:cNvSpPr>
            <a:spLocks noGrp="1"/>
          </p:cNvSpPr>
          <p:nvPr>
            <p:ph type="sldNum" sz="quarter" idx="12"/>
          </p:nvPr>
        </p:nvSpPr>
        <p:spPr/>
        <p:txBody>
          <a:bodyPr/>
          <a:lstStyle/>
          <a:p>
            <a:fld id="{FE4BFB42-27A6-D741-BF16-11952B9FDEBC}" type="slidenum">
              <a:rPr lang="en-US" smtClean="0"/>
              <a:pPr/>
              <a:t>36</a:t>
            </a:fld>
            <a:endParaRPr lang="en-US"/>
          </a:p>
        </p:txBody>
      </p:sp>
    </p:spTree>
    <p:extLst>
      <p:ext uri="{BB962C8B-B14F-4D97-AF65-F5344CB8AC3E}">
        <p14:creationId xmlns:p14="http://schemas.microsoft.com/office/powerpoint/2010/main" val="26516987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p:cNvSpPr>
            <a:spLocks noGrp="1"/>
          </p:cNvSpPr>
          <p:nvPr>
            <p:ph type="title"/>
          </p:nvPr>
        </p:nvSpPr>
        <p:spPr/>
        <p:txBody>
          <a:bodyPr/>
          <a:lstStyle/>
          <a:p>
            <a:r>
              <a:rPr lang="en-US">
                <a:latin typeface="Arial" charset="0"/>
              </a:rPr>
              <a:t>Tricky Audits Don't Help</a:t>
            </a:r>
          </a:p>
        </p:txBody>
      </p:sp>
      <p:sp>
        <p:nvSpPr>
          <p:cNvPr id="31747" name="Content Placeholder 2"/>
          <p:cNvSpPr>
            <a:spLocks noGrp="1"/>
          </p:cNvSpPr>
          <p:nvPr>
            <p:ph idx="1"/>
          </p:nvPr>
        </p:nvSpPr>
        <p:spPr/>
        <p:txBody>
          <a:bodyPr/>
          <a:lstStyle/>
          <a:p>
            <a:r>
              <a:rPr lang="en-US">
                <a:latin typeface="Arial" charset="0"/>
              </a:rPr>
              <a:t>Total or segmented audit is always better than random audit</a:t>
            </a:r>
          </a:p>
          <a:p>
            <a:pPr lvl="1"/>
            <a:r>
              <a:rPr lang="en-US">
                <a:latin typeface="Arial" charset="0"/>
              </a:rPr>
              <a:t>E.g., auditing randomly selected 1/4 of the collection every quarter</a:t>
            </a:r>
          </a:p>
          <a:p>
            <a:pPr lvl="2"/>
            <a:r>
              <a:rPr lang="en-US">
                <a:latin typeface="Arial" charset="0"/>
              </a:rPr>
              <a:t>Some documents will be missed entirely if the audit set is selected with replacement</a:t>
            </a:r>
          </a:p>
          <a:p>
            <a:endParaRPr lang="en-US">
              <a:latin typeface="Arial" charset="0"/>
            </a:endParaRPr>
          </a:p>
          <a:p>
            <a:pPr lvl="1"/>
            <a:r>
              <a:rPr lang="en-US">
                <a:latin typeface="Arial" charset="0"/>
              </a:rPr>
              <a:t>(Note: segmented is very slightly better than total, because it looks at some failures earlier when failure rates are very high)</a:t>
            </a:r>
          </a:p>
        </p:txBody>
      </p:sp>
      <p:sp>
        <p:nvSpPr>
          <p:cNvPr id="2" name="Slide Number Placeholder 1"/>
          <p:cNvSpPr>
            <a:spLocks noGrp="1"/>
          </p:cNvSpPr>
          <p:nvPr>
            <p:ph type="sldNum" sz="quarter" idx="12"/>
          </p:nvPr>
        </p:nvSpPr>
        <p:spPr/>
        <p:txBody>
          <a:bodyPr/>
          <a:lstStyle/>
          <a:p>
            <a:fld id="{FE4BFB42-27A6-D741-BF16-11952B9FDEBC}" type="slidenum">
              <a:rPr lang="en-US" smtClean="0"/>
              <a:pPr/>
              <a:t>37</a:t>
            </a:fld>
            <a:endParaRPr lang="en-US"/>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le 1"/>
          <p:cNvSpPr>
            <a:spLocks noGrp="1"/>
          </p:cNvSpPr>
          <p:nvPr>
            <p:ph type="title"/>
          </p:nvPr>
        </p:nvSpPr>
        <p:spPr/>
        <p:txBody>
          <a:bodyPr/>
          <a:lstStyle/>
          <a:p>
            <a:r>
              <a:rPr lang="en-US">
                <a:latin typeface="Arial" charset="0"/>
              </a:rPr>
              <a:t>Random Selection Leaves Errors</a:t>
            </a:r>
          </a:p>
        </p:txBody>
      </p:sp>
      <p:pic>
        <p:nvPicPr>
          <p:cNvPr id="32773" name="Picture 3" descr="C:\cygwin64\home\landau\working\PreservationSimulation\shelf\docs\dqsegmentvsuniform.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1676400"/>
            <a:ext cx="8161338" cy="4591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p:cNvSpPr>
            <a:spLocks noGrp="1"/>
          </p:cNvSpPr>
          <p:nvPr>
            <p:ph type="sldNum" sz="quarter" idx="12"/>
          </p:nvPr>
        </p:nvSpPr>
        <p:spPr/>
        <p:txBody>
          <a:bodyPr/>
          <a:lstStyle/>
          <a:p>
            <a:fld id="{FE4BFB42-27A6-D741-BF16-11952B9FDEBC}" type="slidenum">
              <a:rPr lang="en-US" smtClean="0"/>
              <a:pPr/>
              <a:t>38</a:t>
            </a:fld>
            <a:endParaRPr lang="en-US"/>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1"/>
          <p:cNvSpPr>
            <a:spLocks noGrp="1"/>
          </p:cNvSpPr>
          <p:nvPr>
            <p:ph type="title"/>
          </p:nvPr>
        </p:nvSpPr>
        <p:spPr/>
        <p:txBody>
          <a:bodyPr/>
          <a:lstStyle/>
          <a:p>
            <a:r>
              <a:rPr lang="en-US" dirty="0" smtClean="0">
                <a:latin typeface="Arial" charset="0"/>
              </a:rPr>
              <a:t>Summary Observations – Phase 1</a:t>
            </a:r>
            <a:endParaRPr lang="en-US" dirty="0">
              <a:latin typeface="Arial" charset="0"/>
            </a:endParaRPr>
          </a:p>
        </p:txBody>
      </p:sp>
      <p:sp>
        <p:nvSpPr>
          <p:cNvPr id="33795" name="Content Placeholder 2"/>
          <p:cNvSpPr>
            <a:spLocks noGrp="1"/>
          </p:cNvSpPr>
          <p:nvPr>
            <p:ph idx="1"/>
          </p:nvPr>
        </p:nvSpPr>
        <p:spPr/>
        <p:txBody>
          <a:bodyPr/>
          <a:lstStyle/>
          <a:p>
            <a:r>
              <a:rPr lang="en-US" dirty="0">
                <a:latin typeface="Arial" charset="0"/>
              </a:rPr>
              <a:t>More copies are better (duh</a:t>
            </a:r>
            <a:r>
              <a:rPr lang="en-US" dirty="0" smtClean="0">
                <a:latin typeface="Arial" charset="0"/>
              </a:rPr>
              <a:t>!) </a:t>
            </a:r>
            <a:r>
              <a:rPr lang="en-US" dirty="0" smtClean="0">
                <a:latin typeface="Arial" charset="0"/>
                <a:sym typeface="Wingdings"/>
              </a:rPr>
              <a:t></a:t>
            </a:r>
            <a:r>
              <a:rPr lang="en-US" dirty="0" smtClean="0">
                <a:latin typeface="Arial" charset="0"/>
              </a:rPr>
              <a:t/>
            </a:r>
            <a:br>
              <a:rPr lang="en-US" dirty="0" smtClean="0">
                <a:latin typeface="Arial" charset="0"/>
              </a:rPr>
            </a:br>
            <a:r>
              <a:rPr lang="en-US" dirty="0" smtClean="0">
                <a:latin typeface="Arial" charset="0"/>
              </a:rPr>
              <a:t>but many copies often not necessary</a:t>
            </a:r>
          </a:p>
          <a:p>
            <a:r>
              <a:rPr lang="en-US" dirty="0" smtClean="0">
                <a:latin typeface="Arial" charset="0"/>
              </a:rPr>
              <a:t>Size of documents matter </a:t>
            </a:r>
            <a:r>
              <a:rPr lang="en-US" dirty="0" smtClean="0">
                <a:latin typeface="Arial" charset="0"/>
                <a:sym typeface="Wingdings"/>
              </a:rPr>
              <a:t></a:t>
            </a:r>
            <a:r>
              <a:rPr lang="en-US" dirty="0" smtClean="0">
                <a:latin typeface="Arial" charset="0"/>
              </a:rPr>
              <a:t/>
            </a:r>
            <a:br>
              <a:rPr lang="en-US" dirty="0" smtClean="0">
                <a:latin typeface="Arial" charset="0"/>
              </a:rPr>
            </a:br>
            <a:r>
              <a:rPr lang="en-US" dirty="0" smtClean="0">
                <a:latin typeface="Arial" charset="0"/>
              </a:rPr>
              <a:t>but straightforward to assess effects of size,</a:t>
            </a:r>
            <a:br>
              <a:rPr lang="en-US" dirty="0" smtClean="0">
                <a:latin typeface="Arial" charset="0"/>
              </a:rPr>
            </a:br>
            <a:r>
              <a:rPr lang="en-US" dirty="0" smtClean="0">
                <a:latin typeface="Arial" charset="0"/>
              </a:rPr>
              <a:t>move to better storage or more copies</a:t>
            </a:r>
            <a:endParaRPr lang="en-US" dirty="0">
              <a:latin typeface="Arial" charset="0"/>
            </a:endParaRPr>
          </a:p>
          <a:p>
            <a:r>
              <a:rPr lang="en-US" dirty="0">
                <a:latin typeface="Arial" charset="0"/>
              </a:rPr>
              <a:t>Auditing is </a:t>
            </a:r>
            <a:r>
              <a:rPr lang="en-US" i="1" dirty="0">
                <a:latin typeface="Arial" charset="0"/>
              </a:rPr>
              <a:t>essential</a:t>
            </a:r>
            <a:r>
              <a:rPr lang="en-US" dirty="0">
                <a:latin typeface="Arial" charset="0"/>
              </a:rPr>
              <a:t> to collection health</a:t>
            </a:r>
          </a:p>
          <a:p>
            <a:pPr lvl="1"/>
            <a:r>
              <a:rPr lang="en-US" dirty="0">
                <a:latin typeface="Arial" charset="0"/>
              </a:rPr>
              <a:t>Protects collection over huge range of "</a:t>
            </a:r>
            <a:r>
              <a:rPr lang="en-US" dirty="0" smtClean="0">
                <a:latin typeface="Arial" charset="0"/>
              </a:rPr>
              <a:t>quality”</a:t>
            </a:r>
          </a:p>
          <a:p>
            <a:pPr lvl="1">
              <a:buFont typeface="Wingdings" charset="2"/>
              <a:buChar char="à"/>
            </a:pPr>
            <a:r>
              <a:rPr lang="en-US" dirty="0" smtClean="0">
                <a:latin typeface="Arial" charset="0"/>
              </a:rPr>
              <a:t>Very </a:t>
            </a:r>
            <a:r>
              <a:rPr lang="en-US" dirty="0">
                <a:latin typeface="Arial" charset="0"/>
              </a:rPr>
              <a:t>frequent auditing is probably </a:t>
            </a:r>
            <a:r>
              <a:rPr lang="en-US" dirty="0" smtClean="0">
                <a:latin typeface="Arial" charset="0"/>
              </a:rPr>
              <a:t>overkill</a:t>
            </a:r>
          </a:p>
          <a:p>
            <a:pPr lvl="1">
              <a:buFont typeface="Wingdings" charset="2"/>
              <a:buChar char="à"/>
            </a:pPr>
            <a:r>
              <a:rPr lang="en-US" dirty="0" smtClean="0">
                <a:latin typeface="Arial" charset="0"/>
              </a:rPr>
              <a:t>Tricky </a:t>
            </a:r>
            <a:r>
              <a:rPr lang="en-US" dirty="0">
                <a:latin typeface="Arial" charset="0"/>
              </a:rPr>
              <a:t>auditing (subsets, random) is less effective</a:t>
            </a:r>
          </a:p>
        </p:txBody>
      </p:sp>
      <p:sp>
        <p:nvSpPr>
          <p:cNvPr id="2" name="Slide Number Placeholder 1"/>
          <p:cNvSpPr>
            <a:spLocks noGrp="1"/>
          </p:cNvSpPr>
          <p:nvPr>
            <p:ph type="sldNum" sz="quarter" idx="12"/>
          </p:nvPr>
        </p:nvSpPr>
        <p:spPr/>
        <p:txBody>
          <a:bodyPr/>
          <a:lstStyle/>
          <a:p>
            <a:fld id="{FE4BFB42-27A6-D741-BF16-11952B9FDEBC}" type="slidenum">
              <a:rPr lang="en-US" smtClean="0"/>
              <a:pPr/>
              <a:t>39</a:t>
            </a:fld>
            <a:endParaRPr lang="en-US"/>
          </a:p>
        </p:txBody>
      </p:sp>
    </p:spTree>
    <p:extLst>
      <p:ext uri="{BB962C8B-B14F-4D97-AF65-F5344CB8AC3E}">
        <p14:creationId xmlns:p14="http://schemas.microsoft.com/office/powerpoint/2010/main" val="29777798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
          </p:nvPr>
        </p:nvSpPr>
        <p:spPr/>
        <p:txBody>
          <a:bodyPr>
            <a:normAutofit/>
          </a:bodyPr>
          <a:lstStyle/>
          <a:p>
            <a:pPr marL="0" indent="0" algn="ctr">
              <a:buNone/>
            </a:pPr>
            <a:r>
              <a:rPr lang="en-US" sz="7200" dirty="0" smtClean="0">
                <a:latin typeface="Ayuthaya"/>
                <a:cs typeface="Ayuthaya"/>
              </a:rPr>
              <a:t>Credits</a:t>
            </a:r>
          </a:p>
          <a:p>
            <a:pPr marL="0" indent="0" algn="ctr">
              <a:buNone/>
            </a:pPr>
            <a:r>
              <a:rPr lang="en-US" sz="7200" dirty="0" smtClean="0">
                <a:latin typeface="Ayuthaya"/>
                <a:cs typeface="Ayuthaya"/>
              </a:rPr>
              <a:t>&amp;</a:t>
            </a:r>
          </a:p>
          <a:p>
            <a:pPr marL="0" indent="0" algn="ctr">
              <a:buNone/>
            </a:pPr>
            <a:r>
              <a:rPr lang="en-US" sz="7200" dirty="0" smtClean="0">
                <a:latin typeface="Ayuthaya"/>
                <a:cs typeface="Ayuthaya"/>
              </a:rPr>
              <a:t>Disclaimers</a:t>
            </a:r>
            <a:endParaRPr lang="en-US" sz="7200" dirty="0">
              <a:latin typeface="Ayuthaya"/>
              <a:cs typeface="Ayuthaya"/>
            </a:endParaRPr>
          </a:p>
        </p:txBody>
      </p:sp>
      <p:sp>
        <p:nvSpPr>
          <p:cNvPr id="2" name="Slide Number Placeholder 1"/>
          <p:cNvSpPr>
            <a:spLocks noGrp="1"/>
          </p:cNvSpPr>
          <p:nvPr>
            <p:ph type="sldNum" sz="quarter" idx="12"/>
          </p:nvPr>
        </p:nvSpPr>
        <p:spPr/>
        <p:txBody>
          <a:bodyPr/>
          <a:lstStyle/>
          <a:p>
            <a:fld id="{FE4BFB42-27A6-D741-BF16-11952B9FDEBC}" type="slidenum">
              <a:rPr lang="en-US" smtClean="0"/>
              <a:pPr/>
              <a:t>4</a:t>
            </a:fld>
            <a:endParaRPr lang="en-US"/>
          </a:p>
        </p:txBody>
      </p:sp>
    </p:spTree>
    <p:extLst>
      <p:ext uri="{BB962C8B-B14F-4D97-AF65-F5344CB8AC3E}">
        <p14:creationId xmlns:p14="http://schemas.microsoft.com/office/powerpoint/2010/main" val="1581858379"/>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xmlns:p14="http://schemas.microsoft.com/office/powerpoint/2010/main" spd="slow">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Extensions [In Progress]</a:t>
            </a:r>
            <a:endParaRPr lang="en-US" dirty="0"/>
          </a:p>
        </p:txBody>
      </p:sp>
      <p:sp>
        <p:nvSpPr>
          <p:cNvPr id="3" name="Content Placeholder 2"/>
          <p:cNvSpPr>
            <a:spLocks noGrp="1"/>
          </p:cNvSpPr>
          <p:nvPr>
            <p:ph idx="1"/>
          </p:nvPr>
        </p:nvSpPr>
        <p:spPr/>
        <p:txBody>
          <a:bodyPr/>
          <a:lstStyle/>
          <a:p>
            <a:endParaRPr lang="en-US" dirty="0" smtClean="0"/>
          </a:p>
          <a:p>
            <a:r>
              <a:rPr lang="en-US" dirty="0" smtClean="0"/>
              <a:t>Document Fragility</a:t>
            </a:r>
          </a:p>
          <a:p>
            <a:r>
              <a:rPr lang="en-US" dirty="0" smtClean="0"/>
              <a:t>Compression</a:t>
            </a:r>
          </a:p>
          <a:p>
            <a:r>
              <a:rPr lang="en-US" dirty="0" smtClean="0"/>
              <a:t>Institutional Failure</a:t>
            </a:r>
          </a:p>
          <a:p>
            <a:r>
              <a:rPr lang="en-US" dirty="0" smtClean="0"/>
              <a:t>Correlated Failures [In Progress]</a:t>
            </a:r>
          </a:p>
          <a:p>
            <a:r>
              <a:rPr lang="en-US" dirty="0" smtClean="0"/>
              <a:t>Encryption</a:t>
            </a:r>
          </a:p>
          <a:p>
            <a:r>
              <a:rPr lang="en-US" dirty="0" smtClean="0"/>
              <a:t>File Formats</a:t>
            </a:r>
          </a:p>
          <a:p>
            <a:pPr marL="0" indent="0">
              <a:buNone/>
            </a:pPr>
            <a:endParaRPr lang="en-US" dirty="0"/>
          </a:p>
        </p:txBody>
      </p:sp>
      <p:sp>
        <p:nvSpPr>
          <p:cNvPr id="5" name="Slide Number Placeholder 4"/>
          <p:cNvSpPr>
            <a:spLocks noGrp="1"/>
          </p:cNvSpPr>
          <p:nvPr>
            <p:ph type="sldNum" sz="quarter" idx="12"/>
          </p:nvPr>
        </p:nvSpPr>
        <p:spPr/>
        <p:txBody>
          <a:bodyPr/>
          <a:lstStyle/>
          <a:p>
            <a:fld id="{FE4BFB42-27A6-D741-BF16-11952B9FDEBC}" type="slidenum">
              <a:rPr lang="en-US" smtClean="0"/>
              <a:pPr/>
              <a:t>40</a:t>
            </a:fld>
            <a:endParaRPr lang="en-US"/>
          </a:p>
        </p:txBody>
      </p:sp>
    </p:spTree>
    <p:extLst>
      <p:ext uri="{BB962C8B-B14F-4D97-AF65-F5344CB8AC3E}">
        <p14:creationId xmlns:p14="http://schemas.microsoft.com/office/powerpoint/2010/main" val="5398006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p:cNvSpPr>
            <a:spLocks noGrp="1"/>
          </p:cNvSpPr>
          <p:nvPr>
            <p:ph type="title"/>
          </p:nvPr>
        </p:nvSpPr>
        <p:spPr/>
        <p:txBody>
          <a:bodyPr/>
          <a:lstStyle/>
          <a:p>
            <a:r>
              <a:rPr lang="en-US" dirty="0" smtClean="0">
                <a:latin typeface="Arial" charset="0"/>
              </a:rPr>
              <a:t>Document Fragility</a:t>
            </a:r>
            <a:endParaRPr lang="en-US" dirty="0">
              <a:latin typeface="Arial" charset="0"/>
            </a:endParaRPr>
          </a:p>
        </p:txBody>
      </p:sp>
      <p:sp>
        <p:nvSpPr>
          <p:cNvPr id="27651" name="Content Placeholder 2"/>
          <p:cNvSpPr>
            <a:spLocks noGrp="1"/>
          </p:cNvSpPr>
          <p:nvPr>
            <p:ph idx="1"/>
          </p:nvPr>
        </p:nvSpPr>
        <p:spPr>
          <a:xfrm>
            <a:off x="0" y="1447800"/>
            <a:ext cx="9144000" cy="5029199"/>
          </a:xfrm>
        </p:spPr>
        <p:txBody>
          <a:bodyPr/>
          <a:lstStyle/>
          <a:p>
            <a:r>
              <a:rPr lang="en-US" dirty="0" smtClean="0">
                <a:latin typeface="Arial" charset="0"/>
                <a:cs typeface="ＭＳ Ｐゴシック" charset="0"/>
              </a:rPr>
              <a:t>Assume: block failure damages a portion of document</a:t>
            </a:r>
            <a:endParaRPr lang="is-IS" dirty="0" smtClean="0">
              <a:latin typeface="Arial" charset="0"/>
              <a:cs typeface="ＭＳ Ｐゴシック" charset="0"/>
            </a:endParaRPr>
          </a:p>
          <a:p>
            <a:pPr lvl="1"/>
            <a:r>
              <a:rPr lang="is-IS" dirty="0" smtClean="0">
                <a:latin typeface="Arial" charset="0"/>
                <a:cs typeface="ＭＳ Ｐゴシック" charset="0"/>
              </a:rPr>
              <a:t> block loss damages</a:t>
            </a:r>
            <a:r>
              <a:rPr lang="is-IS" b="1" dirty="0" smtClean="0">
                <a:latin typeface="Arial" charset="0"/>
                <a:cs typeface="ＭＳ Ｐゴシック" charset="0"/>
              </a:rPr>
              <a:t> 1/R </a:t>
            </a:r>
            <a:r>
              <a:rPr lang="is-IS" dirty="0" smtClean="0">
                <a:latin typeface="Arial" charset="0"/>
                <a:cs typeface="ＭＳ Ｐゴシック" charset="0"/>
              </a:rPr>
              <a:t>of document of</a:t>
            </a:r>
            <a:endParaRPr lang="is-IS" b="1" dirty="0" smtClean="0">
              <a:latin typeface="Arial" charset="0"/>
              <a:cs typeface="ＭＳ Ｐゴシック" charset="0"/>
            </a:endParaRPr>
          </a:p>
          <a:p>
            <a:pPr lvl="1"/>
            <a:r>
              <a:rPr lang="is-IS" dirty="0" smtClean="0">
                <a:latin typeface="Arial" charset="0"/>
                <a:cs typeface="ＭＳ Ｐゴシック" charset="0"/>
              </a:rPr>
              <a:t> </a:t>
            </a:r>
            <a:r>
              <a:rPr lang="is-IS" b="1" dirty="0" smtClean="0">
                <a:latin typeface="Arial" charset="0"/>
                <a:cs typeface="ＭＳ Ｐゴシック" charset="0"/>
              </a:rPr>
              <a:t>R</a:t>
            </a:r>
            <a:r>
              <a:rPr lang="is-IS" dirty="0" smtClean="0">
                <a:latin typeface="Arial" charset="0"/>
                <a:cs typeface="ＭＳ Ｐゴシック" charset="0"/>
              </a:rPr>
              <a:t>th portions can be verified and repaired independently</a:t>
            </a:r>
          </a:p>
          <a:p>
            <a:pPr lvl="1"/>
            <a:r>
              <a:rPr lang="is-IS" dirty="0" smtClean="0">
                <a:latin typeface="Arial" charset="0"/>
                <a:cs typeface="ＭＳ Ｐゴシック" charset="0"/>
              </a:rPr>
              <a:t> Value of partial documents is proportional to damage </a:t>
            </a:r>
          </a:p>
          <a:p>
            <a:pPr lvl="1"/>
            <a:endParaRPr lang="is-IS" dirty="0" smtClean="0">
              <a:latin typeface="Arial" charset="0"/>
              <a:cs typeface="ＭＳ Ｐゴシック" charset="0"/>
            </a:endParaRPr>
          </a:p>
          <a:p>
            <a:pPr marL="0" indent="0">
              <a:buNone/>
            </a:pPr>
            <a:r>
              <a:rPr lang="is-IS" dirty="0" smtClean="0">
                <a:latin typeface="Arial" charset="0"/>
                <a:cs typeface="ＭＳ Ｐゴシック" charset="0"/>
                <a:sym typeface="Wingdings"/>
              </a:rPr>
              <a:t> Collections of repairable documents are modeled as a larger collections of smaller fragile documents</a:t>
            </a:r>
            <a:endParaRPr lang="is-IS" dirty="0">
              <a:latin typeface="Arial" charset="0"/>
              <a:cs typeface="ＭＳ Ｐゴシック" charset="0"/>
              <a:sym typeface="Wingdings"/>
            </a:endParaRPr>
          </a:p>
          <a:p>
            <a:pPr marL="0" indent="0" algn="ctr">
              <a:buNone/>
            </a:pPr>
            <a:r>
              <a:rPr lang="is-IS" sz="2400" dirty="0" smtClean="0">
                <a:latin typeface="Arial" charset="0"/>
                <a:cs typeface="ＭＳ Ｐゴシック" charset="0"/>
                <a:sym typeface="Wingdings"/>
              </a:rPr>
              <a:t/>
            </a:r>
            <a:br>
              <a:rPr lang="is-IS" sz="2400" dirty="0" smtClean="0">
                <a:latin typeface="Arial" charset="0"/>
                <a:cs typeface="ＭＳ Ｐゴシック" charset="0"/>
                <a:sym typeface="Wingdings"/>
              </a:rPr>
            </a:br>
            <a:r>
              <a:rPr lang="is-IS" sz="2400" dirty="0" smtClean="0">
                <a:latin typeface="Arial" charset="0"/>
                <a:cs typeface="ＭＳ Ｐゴシック" charset="0"/>
                <a:sym typeface="Wingdings"/>
              </a:rPr>
              <a:t>collection of </a:t>
            </a:r>
            <a:r>
              <a:rPr lang="is-IS" sz="2400" b="1" dirty="0" smtClean="0">
                <a:latin typeface="Arial" charset="0"/>
                <a:cs typeface="ＭＳ Ｐゴシック" charset="0"/>
                <a:sym typeface="Wingdings"/>
              </a:rPr>
              <a:t>N </a:t>
            </a:r>
            <a:r>
              <a:rPr lang="is-IS" sz="2400" dirty="0" smtClean="0">
                <a:latin typeface="Arial" charset="0"/>
                <a:cs typeface="ＭＳ Ｐゴシック" charset="0"/>
                <a:sym typeface="Wingdings"/>
              </a:rPr>
              <a:t>item of size </a:t>
            </a:r>
            <a:r>
              <a:rPr lang="is-IS" sz="2400" b="1" dirty="0" smtClean="0">
                <a:latin typeface="Arial" charset="0"/>
                <a:cs typeface="ＭＳ Ｐゴシック" charset="0"/>
                <a:sym typeface="Wingdings"/>
              </a:rPr>
              <a:t>S </a:t>
            </a:r>
            <a:r>
              <a:rPr lang="is-IS" sz="2400" dirty="0" smtClean="0">
                <a:latin typeface="Arial" charset="0"/>
                <a:cs typeface="ＭＳ Ｐゴシック" charset="0"/>
                <a:sym typeface="Wingdings"/>
              </a:rPr>
              <a:t>each </a:t>
            </a:r>
            <a:r>
              <a:rPr lang="is-IS" sz="2400" b="1" dirty="0" smtClean="0">
                <a:latin typeface="Arial" charset="0"/>
                <a:cs typeface="ＭＳ Ｐゴシック" charset="0"/>
                <a:sym typeface="Wingdings"/>
              </a:rPr>
              <a:t>R-</a:t>
            </a:r>
            <a:r>
              <a:rPr lang="is-IS" sz="2400" i="1" dirty="0" smtClean="0">
                <a:latin typeface="Arial" charset="0"/>
                <a:cs typeface="ＭＳ Ｐゴシック" charset="0"/>
                <a:sym typeface="Wingdings"/>
              </a:rPr>
              <a:t>repairable:</a:t>
            </a:r>
          </a:p>
          <a:p>
            <a:pPr marL="457200" lvl="1" indent="0">
              <a:buNone/>
            </a:pPr>
            <a:r>
              <a:rPr lang="is-IS" sz="2000" i="1" dirty="0">
                <a:latin typeface="Arial" charset="0"/>
                <a:cs typeface="ＭＳ Ｐゴシック" charset="0"/>
                <a:sym typeface="Wingdings"/>
              </a:rPr>
              <a:t>	</a:t>
            </a:r>
            <a:r>
              <a:rPr lang="is-IS" sz="2000" i="1" dirty="0" smtClean="0">
                <a:latin typeface="Arial" charset="0"/>
                <a:cs typeface="ＭＳ Ｐゴシック" charset="0"/>
                <a:sym typeface="Wingdings"/>
              </a:rPr>
              <a:t>		</a:t>
            </a:r>
            <a:br>
              <a:rPr lang="is-IS" sz="2000" i="1" dirty="0" smtClean="0">
                <a:latin typeface="Arial" charset="0"/>
                <a:cs typeface="ＭＳ Ｐゴシック" charset="0"/>
                <a:sym typeface="Wingdings"/>
              </a:rPr>
            </a:br>
            <a:r>
              <a:rPr lang="is-IS" i="1" dirty="0" smtClean="0">
                <a:latin typeface="Arial" charset="0"/>
                <a:cs typeface="ＭＳ Ｐゴシック" charset="0"/>
                <a:sym typeface="Wingdings"/>
              </a:rPr>
              <a:t>	E(failures(N,S,R,...)) =   E(failures(N*R,S/R,1,...))/R</a:t>
            </a:r>
          </a:p>
          <a:p>
            <a:pPr marL="457200" lvl="1" indent="0">
              <a:buNone/>
            </a:pPr>
            <a:endParaRPr lang="is-IS" dirty="0" smtClean="0">
              <a:latin typeface="Arial" charset="0"/>
              <a:cs typeface="ＭＳ Ｐゴシック" charset="0"/>
              <a:sym typeface="Wingdings"/>
            </a:endParaRPr>
          </a:p>
          <a:p>
            <a:pPr marL="457200" lvl="1" indent="0">
              <a:buNone/>
            </a:pPr>
            <a:endParaRPr lang="is-IS" dirty="0" smtClean="0">
              <a:latin typeface="Arial" charset="0"/>
              <a:cs typeface="ＭＳ Ｐゴシック" charset="0"/>
              <a:sym typeface="Wingdings"/>
            </a:endParaRPr>
          </a:p>
          <a:p>
            <a:endParaRPr lang="en-US" dirty="0" smtClean="0">
              <a:latin typeface="Arial" charset="0"/>
              <a:cs typeface="ＭＳ Ｐゴシック" charset="0"/>
            </a:endParaRPr>
          </a:p>
          <a:p>
            <a:r>
              <a:rPr lang="en-US" dirty="0" smtClean="0">
                <a:latin typeface="Arial" charset="0"/>
                <a:cs typeface="ＭＳ Ｐゴシック" charset="0"/>
              </a:rPr>
              <a:t>Assume </a:t>
            </a:r>
            <a:r>
              <a:rPr lang="en-US" dirty="0" err="1">
                <a:latin typeface="Arial" charset="0"/>
                <a:cs typeface="ＭＳ Ｐゴシック" charset="0"/>
              </a:rPr>
              <a:t>recoverablility</a:t>
            </a:r>
            <a:r>
              <a:rPr lang="en-US" dirty="0">
                <a:latin typeface="Arial" charset="0"/>
                <a:cs typeface="ＭＳ Ｐゴシック" charset="0"/>
              </a:rPr>
              <a:t> rate R and compression rate C</a:t>
            </a:r>
          </a:p>
          <a:p>
            <a:r>
              <a:rPr lang="en-US" dirty="0">
                <a:latin typeface="Arial" charset="0"/>
                <a:cs typeface="ＭＳ Ｐゴシック" charset="0"/>
              </a:rPr>
              <a:t>Show how this is equivalent to changing collection and document size</a:t>
            </a:r>
          </a:p>
          <a:p>
            <a:r>
              <a:rPr lang="en-US" dirty="0">
                <a:latin typeface="Arial" charset="0"/>
                <a:cs typeface="ＭＳ Ｐゴシック" charset="0"/>
              </a:rPr>
              <a:t>Note that if C&gt;R always a win</a:t>
            </a:r>
          </a:p>
          <a:p>
            <a:r>
              <a:rPr lang="en-US" dirty="0">
                <a:latin typeface="Arial" charset="0"/>
                <a:cs typeface="ＭＳ Ｐゴシック" charset="0"/>
              </a:rPr>
              <a:t>Note areas where if C&lt;R still saves sufficient space to store another copy</a:t>
            </a:r>
          </a:p>
          <a:p>
            <a:pPr lvl="1"/>
            <a:r>
              <a:rPr lang="en-US" dirty="0">
                <a:latin typeface="Arial" charset="0"/>
                <a:cs typeface="ＭＳ Ｐゴシック" charset="0"/>
              </a:rPr>
              <a:t>Does this make up for higher failure rate from compression?</a:t>
            </a:r>
          </a:p>
        </p:txBody>
      </p:sp>
      <p:sp>
        <p:nvSpPr>
          <p:cNvPr id="2" name="Slide Number Placeholder 1"/>
          <p:cNvSpPr>
            <a:spLocks noGrp="1"/>
          </p:cNvSpPr>
          <p:nvPr>
            <p:ph type="sldNum" sz="quarter" idx="12"/>
          </p:nvPr>
        </p:nvSpPr>
        <p:spPr/>
        <p:txBody>
          <a:bodyPr/>
          <a:lstStyle/>
          <a:p>
            <a:fld id="{FE4BFB42-27A6-D741-BF16-11952B9FDEBC}" type="slidenum">
              <a:rPr lang="en-US" smtClean="0"/>
              <a:pPr/>
              <a:t>41</a:t>
            </a:fld>
            <a:endParaRPr lang="en-US"/>
          </a:p>
        </p:txBody>
      </p:sp>
    </p:spTree>
    <p:extLst>
      <p:ext uri="{BB962C8B-B14F-4D97-AF65-F5344CB8AC3E}">
        <p14:creationId xmlns:p14="http://schemas.microsoft.com/office/powerpoint/2010/main" val="166229775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p:cNvSpPr>
            <a:spLocks noGrp="1"/>
          </p:cNvSpPr>
          <p:nvPr>
            <p:ph type="title"/>
          </p:nvPr>
        </p:nvSpPr>
        <p:spPr/>
        <p:txBody>
          <a:bodyPr/>
          <a:lstStyle/>
          <a:p>
            <a:r>
              <a:rPr lang="en-US" dirty="0" smtClean="0">
                <a:latin typeface="Arial" charset="0"/>
              </a:rPr>
              <a:t>Modeling Compression</a:t>
            </a:r>
            <a:endParaRPr lang="en-US" dirty="0">
              <a:latin typeface="Arial" charset="0"/>
            </a:endParaRPr>
          </a:p>
        </p:txBody>
      </p:sp>
      <p:sp>
        <p:nvSpPr>
          <p:cNvPr id="27651" name="Content Placeholder 2"/>
          <p:cNvSpPr>
            <a:spLocks noGrp="1"/>
          </p:cNvSpPr>
          <p:nvPr>
            <p:ph idx="1"/>
          </p:nvPr>
        </p:nvSpPr>
        <p:spPr>
          <a:xfrm>
            <a:off x="76200" y="1600200"/>
            <a:ext cx="8610600" cy="4525963"/>
          </a:xfrm>
        </p:spPr>
        <p:txBody>
          <a:bodyPr/>
          <a:lstStyle/>
          <a:p>
            <a:r>
              <a:rPr lang="en-US" sz="2400" dirty="0" smtClean="0">
                <a:latin typeface="Arial" charset="0"/>
                <a:cs typeface="ＭＳ Ｐゴシック" charset="0"/>
              </a:rPr>
              <a:t>Assume </a:t>
            </a:r>
          </a:p>
          <a:p>
            <a:pPr lvl="1"/>
            <a:r>
              <a:rPr lang="en-US" sz="2000" dirty="0" smtClean="0">
                <a:latin typeface="Arial" charset="0"/>
                <a:cs typeface="ＭＳ Ｐゴシック" charset="0"/>
              </a:rPr>
              <a:t>compression reduces document size to 1/C </a:t>
            </a:r>
          </a:p>
          <a:p>
            <a:pPr lvl="1"/>
            <a:r>
              <a:rPr lang="en-US" sz="2000" dirty="0">
                <a:latin typeface="Arial" charset="0"/>
                <a:cs typeface="ＭＳ Ｐゴシック" charset="0"/>
              </a:rPr>
              <a:t>c</a:t>
            </a:r>
            <a:r>
              <a:rPr lang="en-US" sz="2000" dirty="0" smtClean="0">
                <a:latin typeface="Arial" charset="0"/>
                <a:cs typeface="ＭＳ Ｐゴシック" charset="0"/>
              </a:rPr>
              <a:t>ompression reduces recoverability  R’&lt;R</a:t>
            </a:r>
            <a:endParaRPr lang="en-US" sz="2000" dirty="0">
              <a:latin typeface="Arial" charset="0"/>
              <a:cs typeface="ＭＳ Ｐゴシック" charset="0"/>
            </a:endParaRPr>
          </a:p>
          <a:p>
            <a:pPr>
              <a:buFont typeface="Wingdings" charset="2"/>
              <a:buChar char="à"/>
            </a:pPr>
            <a:r>
              <a:rPr lang="en-US" sz="2400" dirty="0" smtClean="0">
                <a:latin typeface="Arial" charset="0"/>
                <a:cs typeface="ＭＳ Ｐゴシック" charset="0"/>
                <a:sym typeface="Wingdings"/>
              </a:rPr>
              <a:t>If C&gt;R compression is always a win</a:t>
            </a:r>
          </a:p>
          <a:p>
            <a:pPr>
              <a:buFont typeface="Wingdings" charset="2"/>
              <a:buChar char="à"/>
            </a:pPr>
            <a:r>
              <a:rPr lang="en-US" sz="2400" dirty="0" smtClean="0">
                <a:latin typeface="Arial" charset="0"/>
                <a:cs typeface="ＭＳ Ｐゴシック" charset="0"/>
                <a:sym typeface="Wingdings"/>
              </a:rPr>
              <a:t>If R&gt;R’ </a:t>
            </a:r>
            <a:r>
              <a:rPr lang="en-US" sz="2400" dirty="0" smtClean="0">
                <a:latin typeface="Arial" charset="0"/>
                <a:cs typeface="ＭＳ Ｐゴシック" charset="0"/>
              </a:rPr>
              <a:t>compression but C is high, may create extra copies</a:t>
            </a:r>
          </a:p>
          <a:p>
            <a:pPr lvl="1">
              <a:buFont typeface="Wingdings" charset="2"/>
              <a:buChar char="à"/>
            </a:pPr>
            <a:r>
              <a:rPr lang="en-US" sz="2000" dirty="0" smtClean="0">
                <a:latin typeface="Arial" charset="0"/>
                <a:cs typeface="ＭＳ Ｐゴシック" charset="0"/>
              </a:rPr>
              <a:t>Compression could be a win</a:t>
            </a:r>
          </a:p>
          <a:p>
            <a:pPr>
              <a:buFont typeface="Wingdings" charset="2"/>
              <a:buChar char="à"/>
            </a:pPr>
            <a:r>
              <a:rPr lang="en-US" sz="2400" dirty="0" smtClean="0">
                <a:latin typeface="Arial" charset="0"/>
                <a:cs typeface="ＭＳ Ｐゴシック" charset="0"/>
              </a:rPr>
              <a:t>If C very small, or R&gt;&gt;R’ compression increases loss, even with an extra copy CP’</a:t>
            </a:r>
            <a:endParaRPr lang="en-US" sz="2400" dirty="0">
              <a:latin typeface="Arial" charset="0"/>
              <a:cs typeface="ＭＳ Ｐゴシック" charset="0"/>
            </a:endParaRPr>
          </a:p>
          <a:p>
            <a:r>
              <a:rPr lang="en-US" sz="2400" dirty="0" smtClean="0">
                <a:latin typeface="Arial" charset="0"/>
                <a:cs typeface="ＭＳ Ｐゴシック" charset="0"/>
              </a:rPr>
              <a:t>To decide – compare </a:t>
            </a:r>
            <a:br>
              <a:rPr lang="en-US" sz="2400" dirty="0" smtClean="0">
                <a:latin typeface="Arial" charset="0"/>
                <a:cs typeface="ＭＳ Ｐゴシック" charset="0"/>
              </a:rPr>
            </a:br>
            <a:r>
              <a:rPr lang="en-US" sz="2400" dirty="0" smtClean="0">
                <a:latin typeface="Arial" charset="0"/>
                <a:cs typeface="ＭＳ Ｐゴシック" charset="0"/>
              </a:rPr>
              <a:t>E(failure(original)) to E(failure(N,S/C,R’,CP’)</a:t>
            </a:r>
          </a:p>
        </p:txBody>
      </p:sp>
      <p:sp>
        <p:nvSpPr>
          <p:cNvPr id="2" name="Slide Number Placeholder 1"/>
          <p:cNvSpPr>
            <a:spLocks noGrp="1"/>
          </p:cNvSpPr>
          <p:nvPr>
            <p:ph type="sldNum" sz="quarter" idx="12"/>
          </p:nvPr>
        </p:nvSpPr>
        <p:spPr/>
        <p:txBody>
          <a:bodyPr/>
          <a:lstStyle/>
          <a:p>
            <a:fld id="{FE4BFB42-27A6-D741-BF16-11952B9FDEBC}" type="slidenum">
              <a:rPr lang="en-US" smtClean="0"/>
              <a:pPr/>
              <a:t>42</a:t>
            </a:fld>
            <a:endParaRPr lang="en-US"/>
          </a:p>
        </p:txBody>
      </p:sp>
    </p:spTree>
    <p:extLst>
      <p:ext uri="{BB962C8B-B14F-4D97-AF65-F5344CB8AC3E}">
        <p14:creationId xmlns:p14="http://schemas.microsoft.com/office/powerpoint/2010/main" val="19478482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a:spLocks noGrp="1"/>
          </p:cNvSpPr>
          <p:nvPr>
            <p:ph type="title"/>
          </p:nvPr>
        </p:nvSpPr>
        <p:spPr/>
        <p:txBody>
          <a:bodyPr/>
          <a:lstStyle/>
          <a:p>
            <a:r>
              <a:rPr lang="en-US">
                <a:latin typeface="Arial" charset="0"/>
              </a:rPr>
              <a:t>Institutional Failures Are Dangerous</a:t>
            </a:r>
          </a:p>
        </p:txBody>
      </p:sp>
      <p:sp>
        <p:nvSpPr>
          <p:cNvPr id="28675" name="Content Placeholder 2"/>
          <p:cNvSpPr>
            <a:spLocks noGrp="1"/>
          </p:cNvSpPr>
          <p:nvPr>
            <p:ph idx="1"/>
          </p:nvPr>
        </p:nvSpPr>
        <p:spPr>
          <a:xfrm>
            <a:off x="457200" y="1447800"/>
            <a:ext cx="8229600" cy="4525963"/>
          </a:xfrm>
        </p:spPr>
        <p:txBody>
          <a:bodyPr/>
          <a:lstStyle/>
          <a:p>
            <a:r>
              <a:rPr lang="en-US" sz="2400" dirty="0">
                <a:latin typeface="Arial" charset="0"/>
              </a:rPr>
              <a:t>You protect your collection with N copies</a:t>
            </a:r>
          </a:p>
          <a:p>
            <a:r>
              <a:rPr lang="en-US" sz="2400" dirty="0">
                <a:latin typeface="Arial" charset="0"/>
              </a:rPr>
              <a:t>An institution fails, removing one copy entirely</a:t>
            </a:r>
          </a:p>
          <a:p>
            <a:pPr lvl="1"/>
            <a:r>
              <a:rPr lang="en-US" sz="2000" dirty="0">
                <a:latin typeface="Arial" charset="0"/>
              </a:rPr>
              <a:t>Until this is discovered during the next audit cycle, you actually have only N-1 copies</a:t>
            </a:r>
          </a:p>
          <a:p>
            <a:r>
              <a:rPr lang="en-US" sz="2400" dirty="0">
                <a:latin typeface="Arial" charset="0"/>
              </a:rPr>
              <a:t>If a second institution should fail near the same time, then only N-2 </a:t>
            </a:r>
            <a:r>
              <a:rPr lang="en-US" sz="2400" dirty="0" smtClean="0">
                <a:latin typeface="Arial" charset="0"/>
              </a:rPr>
              <a:t>copies</a:t>
            </a:r>
          </a:p>
          <a:p>
            <a:r>
              <a:rPr lang="en-US" sz="2400" dirty="0" smtClean="0">
                <a:latin typeface="Arial" charset="0"/>
              </a:rPr>
              <a:t>Calibrating failures: </a:t>
            </a:r>
            <a:br>
              <a:rPr lang="en-US" sz="2400" dirty="0" smtClean="0">
                <a:latin typeface="Arial" charset="0"/>
              </a:rPr>
            </a:br>
            <a:r>
              <a:rPr lang="en-US" sz="2400" dirty="0" smtClean="0">
                <a:latin typeface="Arial" charset="0"/>
              </a:rPr>
              <a:t>mean-lifespan of small/mid/large-sized companies in targeted industry</a:t>
            </a:r>
            <a:endParaRPr lang="en-US" sz="2400" dirty="0">
              <a:latin typeface="Arial" charset="0"/>
            </a:endParaRPr>
          </a:p>
          <a:p>
            <a:r>
              <a:rPr lang="en-US" sz="2400" dirty="0">
                <a:latin typeface="Arial" charset="0"/>
              </a:rPr>
              <a:t>Correlation of institutional failures?</a:t>
            </a:r>
          </a:p>
          <a:p>
            <a:pPr lvl="1"/>
            <a:r>
              <a:rPr lang="en-US" sz="2000" dirty="0">
                <a:latin typeface="Arial" charset="0"/>
              </a:rPr>
              <a:t>Economic downturn</a:t>
            </a:r>
          </a:p>
          <a:p>
            <a:pPr lvl="1"/>
            <a:r>
              <a:rPr lang="en-US" sz="2000" dirty="0">
                <a:latin typeface="Arial" charset="0"/>
              </a:rPr>
              <a:t>Regional conditions</a:t>
            </a:r>
          </a:p>
          <a:p>
            <a:pPr lvl="1"/>
            <a:r>
              <a:rPr lang="en-US" sz="2000" dirty="0">
                <a:latin typeface="Arial" charset="0"/>
              </a:rPr>
              <a:t>Copies kept too close together, </a:t>
            </a:r>
            <a:r>
              <a:rPr lang="en-US" sz="2000" dirty="0" err="1">
                <a:latin typeface="Arial" charset="0"/>
              </a:rPr>
              <a:t>e.g</a:t>
            </a:r>
            <a:r>
              <a:rPr lang="en-US" sz="2000" dirty="0">
                <a:latin typeface="Arial" charset="0"/>
              </a:rPr>
              <a:t>, in-house</a:t>
            </a:r>
          </a:p>
        </p:txBody>
      </p:sp>
      <p:sp>
        <p:nvSpPr>
          <p:cNvPr id="2" name="Slide Number Placeholder 1"/>
          <p:cNvSpPr>
            <a:spLocks noGrp="1"/>
          </p:cNvSpPr>
          <p:nvPr>
            <p:ph type="sldNum" sz="quarter" idx="12"/>
          </p:nvPr>
        </p:nvSpPr>
        <p:spPr/>
        <p:txBody>
          <a:bodyPr/>
          <a:lstStyle/>
          <a:p>
            <a:fld id="{FE4BFB42-27A6-D741-BF16-11952B9FDEBC}" type="slidenum">
              <a:rPr lang="en-US" smtClean="0"/>
              <a:pPr/>
              <a:t>43</a:t>
            </a:fld>
            <a:endParaRPr lang="en-US"/>
          </a:p>
        </p:txBody>
      </p:sp>
    </p:spTree>
    <p:extLst>
      <p:ext uri="{BB962C8B-B14F-4D97-AF65-F5344CB8AC3E}">
        <p14:creationId xmlns:p14="http://schemas.microsoft.com/office/powerpoint/2010/main" val="174613519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p:cNvSpPr>
            <a:spLocks noGrp="1"/>
          </p:cNvSpPr>
          <p:nvPr>
            <p:ph type="title"/>
          </p:nvPr>
        </p:nvSpPr>
        <p:spPr/>
        <p:txBody>
          <a:bodyPr/>
          <a:lstStyle/>
          <a:p>
            <a:r>
              <a:rPr lang="en-US" dirty="0" smtClean="0">
                <a:latin typeface="Arial" charset="0"/>
              </a:rPr>
              <a:t>Single-Point of Institutional Failure</a:t>
            </a:r>
            <a:endParaRPr lang="en-US" dirty="0">
              <a:latin typeface="Arial" charset="0"/>
            </a:endParaRPr>
          </a:p>
        </p:txBody>
      </p:sp>
      <p:sp>
        <p:nvSpPr>
          <p:cNvPr id="6" name="Rectangle 5"/>
          <p:cNvSpPr/>
          <p:nvPr/>
        </p:nvSpPr>
        <p:spPr>
          <a:xfrm>
            <a:off x="1143000" y="2209800"/>
            <a:ext cx="7315200" cy="3048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9702" name="TextBox 6"/>
          <p:cNvSpPr txBox="1">
            <a:spLocks noChangeArrowheads="1"/>
          </p:cNvSpPr>
          <p:nvPr/>
        </p:nvSpPr>
        <p:spPr bwMode="auto">
          <a:xfrm>
            <a:off x="2514600" y="5573713"/>
            <a:ext cx="429736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r>
              <a:rPr lang="en-US"/>
              <a:t>increasing frequency of institutional failures</a:t>
            </a:r>
          </a:p>
        </p:txBody>
      </p:sp>
      <p:sp>
        <p:nvSpPr>
          <p:cNvPr id="29703" name="TextBox 7"/>
          <p:cNvSpPr txBox="1">
            <a:spLocks noChangeArrowheads="1"/>
          </p:cNvSpPr>
          <p:nvPr/>
        </p:nvSpPr>
        <p:spPr bwMode="auto">
          <a:xfrm rot="-5400000">
            <a:off x="-1241425" y="3722688"/>
            <a:ext cx="376713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r>
              <a:rPr lang="en-US"/>
              <a:t>expected permanent document losses</a:t>
            </a:r>
          </a:p>
        </p:txBody>
      </p:sp>
      <p:sp>
        <p:nvSpPr>
          <p:cNvPr id="9" name="Freeform 8"/>
          <p:cNvSpPr/>
          <p:nvPr/>
        </p:nvSpPr>
        <p:spPr>
          <a:xfrm>
            <a:off x="1419225" y="2895600"/>
            <a:ext cx="6877050" cy="2351088"/>
          </a:xfrm>
          <a:custGeom>
            <a:avLst/>
            <a:gdLst>
              <a:gd name="connsiteX0" fmla="*/ 0 w 6783572"/>
              <a:gd name="connsiteY0" fmla="*/ 2317897 h 2317897"/>
              <a:gd name="connsiteX1" fmla="*/ 2902688 w 6783572"/>
              <a:gd name="connsiteY1" fmla="*/ 2169042 h 2317897"/>
              <a:gd name="connsiteX2" fmla="*/ 4093534 w 6783572"/>
              <a:gd name="connsiteY2" fmla="*/ 1754372 h 2317897"/>
              <a:gd name="connsiteX3" fmla="*/ 5114260 w 6783572"/>
              <a:gd name="connsiteY3" fmla="*/ 1403497 h 2317897"/>
              <a:gd name="connsiteX4" fmla="*/ 6039293 w 6783572"/>
              <a:gd name="connsiteY4" fmla="*/ 978195 h 2317897"/>
              <a:gd name="connsiteX5" fmla="*/ 6655981 w 6783572"/>
              <a:gd name="connsiteY5" fmla="*/ 233916 h 2317897"/>
              <a:gd name="connsiteX6" fmla="*/ 6783572 w 6783572"/>
              <a:gd name="connsiteY6" fmla="*/ 0 h 2317897"/>
              <a:gd name="connsiteX0" fmla="*/ 0 w 6783572"/>
              <a:gd name="connsiteY0" fmla="*/ 2317897 h 2317897"/>
              <a:gd name="connsiteX1" fmla="*/ 2902688 w 6783572"/>
              <a:gd name="connsiteY1" fmla="*/ 2169042 h 2317897"/>
              <a:gd name="connsiteX2" fmla="*/ 4136064 w 6783572"/>
              <a:gd name="connsiteY2" fmla="*/ 1828800 h 2317897"/>
              <a:gd name="connsiteX3" fmla="*/ 5114260 w 6783572"/>
              <a:gd name="connsiteY3" fmla="*/ 1403497 h 2317897"/>
              <a:gd name="connsiteX4" fmla="*/ 6039293 w 6783572"/>
              <a:gd name="connsiteY4" fmla="*/ 978195 h 2317897"/>
              <a:gd name="connsiteX5" fmla="*/ 6655981 w 6783572"/>
              <a:gd name="connsiteY5" fmla="*/ 233916 h 2317897"/>
              <a:gd name="connsiteX6" fmla="*/ 6783572 w 6783572"/>
              <a:gd name="connsiteY6" fmla="*/ 0 h 2317897"/>
              <a:gd name="connsiteX0" fmla="*/ 0 w 6783572"/>
              <a:gd name="connsiteY0" fmla="*/ 2317897 h 2317897"/>
              <a:gd name="connsiteX1" fmla="*/ 2902688 w 6783572"/>
              <a:gd name="connsiteY1" fmla="*/ 2169042 h 2317897"/>
              <a:gd name="connsiteX2" fmla="*/ 4136064 w 6783572"/>
              <a:gd name="connsiteY2" fmla="*/ 1828800 h 2317897"/>
              <a:gd name="connsiteX3" fmla="*/ 5114260 w 6783572"/>
              <a:gd name="connsiteY3" fmla="*/ 1403497 h 2317897"/>
              <a:gd name="connsiteX4" fmla="*/ 5209953 w 6783572"/>
              <a:gd name="connsiteY4" fmla="*/ 1467293 h 2317897"/>
              <a:gd name="connsiteX5" fmla="*/ 6039293 w 6783572"/>
              <a:gd name="connsiteY5" fmla="*/ 978195 h 2317897"/>
              <a:gd name="connsiteX6" fmla="*/ 6655981 w 6783572"/>
              <a:gd name="connsiteY6" fmla="*/ 233916 h 2317897"/>
              <a:gd name="connsiteX7" fmla="*/ 6783572 w 6783572"/>
              <a:gd name="connsiteY7" fmla="*/ 0 h 2317897"/>
              <a:gd name="connsiteX0" fmla="*/ 0 w 6783572"/>
              <a:gd name="connsiteY0" fmla="*/ 2317897 h 2317897"/>
              <a:gd name="connsiteX1" fmla="*/ 2902688 w 6783572"/>
              <a:gd name="connsiteY1" fmla="*/ 2169042 h 2317897"/>
              <a:gd name="connsiteX2" fmla="*/ 4136064 w 6783572"/>
              <a:gd name="connsiteY2" fmla="*/ 1828800 h 2317897"/>
              <a:gd name="connsiteX3" fmla="*/ 5135525 w 6783572"/>
              <a:gd name="connsiteY3" fmla="*/ 1467292 h 2317897"/>
              <a:gd name="connsiteX4" fmla="*/ 5209953 w 6783572"/>
              <a:gd name="connsiteY4" fmla="*/ 1467293 h 2317897"/>
              <a:gd name="connsiteX5" fmla="*/ 6039293 w 6783572"/>
              <a:gd name="connsiteY5" fmla="*/ 978195 h 2317897"/>
              <a:gd name="connsiteX6" fmla="*/ 6655981 w 6783572"/>
              <a:gd name="connsiteY6" fmla="*/ 233916 h 2317897"/>
              <a:gd name="connsiteX7" fmla="*/ 6783572 w 6783572"/>
              <a:gd name="connsiteY7" fmla="*/ 0 h 2317897"/>
              <a:gd name="connsiteX0" fmla="*/ 0 w 6783572"/>
              <a:gd name="connsiteY0" fmla="*/ 2317897 h 2317897"/>
              <a:gd name="connsiteX1" fmla="*/ 2902688 w 6783572"/>
              <a:gd name="connsiteY1" fmla="*/ 2169042 h 2317897"/>
              <a:gd name="connsiteX2" fmla="*/ 4167962 w 6783572"/>
              <a:gd name="connsiteY2" fmla="*/ 1881963 h 2317897"/>
              <a:gd name="connsiteX3" fmla="*/ 5135525 w 6783572"/>
              <a:gd name="connsiteY3" fmla="*/ 1467292 h 2317897"/>
              <a:gd name="connsiteX4" fmla="*/ 5209953 w 6783572"/>
              <a:gd name="connsiteY4" fmla="*/ 1467293 h 2317897"/>
              <a:gd name="connsiteX5" fmla="*/ 6039293 w 6783572"/>
              <a:gd name="connsiteY5" fmla="*/ 978195 h 2317897"/>
              <a:gd name="connsiteX6" fmla="*/ 6655981 w 6783572"/>
              <a:gd name="connsiteY6" fmla="*/ 233916 h 2317897"/>
              <a:gd name="connsiteX7" fmla="*/ 6783572 w 6783572"/>
              <a:gd name="connsiteY7" fmla="*/ 0 h 2317897"/>
              <a:gd name="connsiteX0" fmla="*/ 0 w 6794205"/>
              <a:gd name="connsiteY0" fmla="*/ 2099667 h 2099667"/>
              <a:gd name="connsiteX1" fmla="*/ 2902688 w 6794205"/>
              <a:gd name="connsiteY1" fmla="*/ 1950812 h 2099667"/>
              <a:gd name="connsiteX2" fmla="*/ 4167962 w 6794205"/>
              <a:gd name="connsiteY2" fmla="*/ 1663733 h 2099667"/>
              <a:gd name="connsiteX3" fmla="*/ 5135525 w 6794205"/>
              <a:gd name="connsiteY3" fmla="*/ 1249062 h 2099667"/>
              <a:gd name="connsiteX4" fmla="*/ 5209953 w 6794205"/>
              <a:gd name="connsiteY4" fmla="*/ 1249063 h 2099667"/>
              <a:gd name="connsiteX5" fmla="*/ 6039293 w 6794205"/>
              <a:gd name="connsiteY5" fmla="*/ 759965 h 2099667"/>
              <a:gd name="connsiteX6" fmla="*/ 6655981 w 6794205"/>
              <a:gd name="connsiteY6" fmla="*/ 15686 h 2099667"/>
              <a:gd name="connsiteX7" fmla="*/ 6794205 w 6794205"/>
              <a:gd name="connsiteY7" fmla="*/ 217704 h 2099667"/>
              <a:gd name="connsiteX0" fmla="*/ 0 w 6794205"/>
              <a:gd name="connsiteY0" fmla="*/ 1881963 h 1881963"/>
              <a:gd name="connsiteX1" fmla="*/ 2902688 w 6794205"/>
              <a:gd name="connsiteY1" fmla="*/ 1733108 h 1881963"/>
              <a:gd name="connsiteX2" fmla="*/ 4167962 w 6794205"/>
              <a:gd name="connsiteY2" fmla="*/ 1446029 h 1881963"/>
              <a:gd name="connsiteX3" fmla="*/ 5135525 w 6794205"/>
              <a:gd name="connsiteY3" fmla="*/ 1031358 h 1881963"/>
              <a:gd name="connsiteX4" fmla="*/ 5209953 w 6794205"/>
              <a:gd name="connsiteY4" fmla="*/ 1031359 h 1881963"/>
              <a:gd name="connsiteX5" fmla="*/ 6039293 w 6794205"/>
              <a:gd name="connsiteY5" fmla="*/ 542261 h 1881963"/>
              <a:gd name="connsiteX6" fmla="*/ 6613451 w 6794205"/>
              <a:gd name="connsiteY6" fmla="*/ 212652 h 1881963"/>
              <a:gd name="connsiteX7" fmla="*/ 6794205 w 6794205"/>
              <a:gd name="connsiteY7" fmla="*/ 0 h 1881963"/>
              <a:gd name="connsiteX0" fmla="*/ 0 w 6794205"/>
              <a:gd name="connsiteY0" fmla="*/ 1881963 h 1881963"/>
              <a:gd name="connsiteX1" fmla="*/ 2902688 w 6794205"/>
              <a:gd name="connsiteY1" fmla="*/ 1733108 h 1881963"/>
              <a:gd name="connsiteX2" fmla="*/ 4167962 w 6794205"/>
              <a:gd name="connsiteY2" fmla="*/ 1446029 h 1881963"/>
              <a:gd name="connsiteX3" fmla="*/ 5135525 w 6794205"/>
              <a:gd name="connsiteY3" fmla="*/ 1031358 h 1881963"/>
              <a:gd name="connsiteX4" fmla="*/ 5209953 w 6794205"/>
              <a:gd name="connsiteY4" fmla="*/ 1031359 h 1881963"/>
              <a:gd name="connsiteX5" fmla="*/ 6071190 w 6794205"/>
              <a:gd name="connsiteY5" fmla="*/ 616689 h 1881963"/>
              <a:gd name="connsiteX6" fmla="*/ 6613451 w 6794205"/>
              <a:gd name="connsiteY6" fmla="*/ 212652 h 1881963"/>
              <a:gd name="connsiteX7" fmla="*/ 6794205 w 6794205"/>
              <a:gd name="connsiteY7" fmla="*/ 0 h 1881963"/>
              <a:gd name="connsiteX0" fmla="*/ 0 w 6794205"/>
              <a:gd name="connsiteY0" fmla="*/ 1881963 h 1881963"/>
              <a:gd name="connsiteX1" fmla="*/ 2902688 w 6794205"/>
              <a:gd name="connsiteY1" fmla="*/ 1733108 h 1881963"/>
              <a:gd name="connsiteX2" fmla="*/ 4167962 w 6794205"/>
              <a:gd name="connsiteY2" fmla="*/ 1446029 h 1881963"/>
              <a:gd name="connsiteX3" fmla="*/ 5146157 w 6794205"/>
              <a:gd name="connsiteY3" fmla="*/ 1063255 h 1881963"/>
              <a:gd name="connsiteX4" fmla="*/ 5209953 w 6794205"/>
              <a:gd name="connsiteY4" fmla="*/ 1031359 h 1881963"/>
              <a:gd name="connsiteX5" fmla="*/ 6071190 w 6794205"/>
              <a:gd name="connsiteY5" fmla="*/ 616689 h 1881963"/>
              <a:gd name="connsiteX6" fmla="*/ 6613451 w 6794205"/>
              <a:gd name="connsiteY6" fmla="*/ 212652 h 1881963"/>
              <a:gd name="connsiteX7" fmla="*/ 6794205 w 6794205"/>
              <a:gd name="connsiteY7" fmla="*/ 0 h 1881963"/>
              <a:gd name="connsiteX0" fmla="*/ 0 w 6794205"/>
              <a:gd name="connsiteY0" fmla="*/ 1881963 h 1881963"/>
              <a:gd name="connsiteX1" fmla="*/ 2902688 w 6794205"/>
              <a:gd name="connsiteY1" fmla="*/ 1733108 h 1881963"/>
              <a:gd name="connsiteX2" fmla="*/ 4167962 w 6794205"/>
              <a:gd name="connsiteY2" fmla="*/ 1446029 h 1881963"/>
              <a:gd name="connsiteX3" fmla="*/ 5146157 w 6794205"/>
              <a:gd name="connsiteY3" fmla="*/ 1063255 h 1881963"/>
              <a:gd name="connsiteX4" fmla="*/ 5209953 w 6794205"/>
              <a:gd name="connsiteY4" fmla="*/ 1031359 h 1881963"/>
              <a:gd name="connsiteX5" fmla="*/ 6071190 w 6794205"/>
              <a:gd name="connsiteY5" fmla="*/ 616689 h 1881963"/>
              <a:gd name="connsiteX6" fmla="*/ 6613451 w 6794205"/>
              <a:gd name="connsiteY6" fmla="*/ 212652 h 1881963"/>
              <a:gd name="connsiteX7" fmla="*/ 6794205 w 6794205"/>
              <a:gd name="connsiteY7" fmla="*/ 0 h 1881963"/>
              <a:gd name="connsiteX0" fmla="*/ 0 w 6794205"/>
              <a:gd name="connsiteY0" fmla="*/ 1881963 h 1881963"/>
              <a:gd name="connsiteX1" fmla="*/ 2902688 w 6794205"/>
              <a:gd name="connsiteY1" fmla="*/ 1733108 h 1881963"/>
              <a:gd name="connsiteX2" fmla="*/ 4167962 w 6794205"/>
              <a:gd name="connsiteY2" fmla="*/ 1446029 h 1881963"/>
              <a:gd name="connsiteX3" fmla="*/ 5146157 w 6794205"/>
              <a:gd name="connsiteY3" fmla="*/ 1063255 h 1881963"/>
              <a:gd name="connsiteX4" fmla="*/ 5209953 w 6794205"/>
              <a:gd name="connsiteY4" fmla="*/ 1031359 h 1881963"/>
              <a:gd name="connsiteX5" fmla="*/ 6071190 w 6794205"/>
              <a:gd name="connsiteY5" fmla="*/ 616689 h 1881963"/>
              <a:gd name="connsiteX6" fmla="*/ 6613451 w 6794205"/>
              <a:gd name="connsiteY6" fmla="*/ 212652 h 1881963"/>
              <a:gd name="connsiteX7" fmla="*/ 6794205 w 6794205"/>
              <a:gd name="connsiteY7" fmla="*/ 0 h 1881963"/>
              <a:gd name="connsiteX0" fmla="*/ 0 w 6868633"/>
              <a:gd name="connsiteY0" fmla="*/ 1945759 h 1945759"/>
              <a:gd name="connsiteX1" fmla="*/ 2902688 w 6868633"/>
              <a:gd name="connsiteY1" fmla="*/ 1796904 h 1945759"/>
              <a:gd name="connsiteX2" fmla="*/ 4167962 w 6868633"/>
              <a:gd name="connsiteY2" fmla="*/ 1509825 h 1945759"/>
              <a:gd name="connsiteX3" fmla="*/ 5146157 w 6868633"/>
              <a:gd name="connsiteY3" fmla="*/ 1127051 h 1945759"/>
              <a:gd name="connsiteX4" fmla="*/ 5209953 w 6868633"/>
              <a:gd name="connsiteY4" fmla="*/ 1095155 h 1945759"/>
              <a:gd name="connsiteX5" fmla="*/ 6071190 w 6868633"/>
              <a:gd name="connsiteY5" fmla="*/ 680485 h 1945759"/>
              <a:gd name="connsiteX6" fmla="*/ 6613451 w 6868633"/>
              <a:gd name="connsiteY6" fmla="*/ 276448 h 1945759"/>
              <a:gd name="connsiteX7" fmla="*/ 6868633 w 6868633"/>
              <a:gd name="connsiteY7" fmla="*/ 0 h 1945759"/>
              <a:gd name="connsiteX0" fmla="*/ 0 w 6868633"/>
              <a:gd name="connsiteY0" fmla="*/ 1945759 h 1945759"/>
              <a:gd name="connsiteX1" fmla="*/ 2902688 w 6868633"/>
              <a:gd name="connsiteY1" fmla="*/ 1796904 h 1945759"/>
              <a:gd name="connsiteX2" fmla="*/ 4167962 w 6868633"/>
              <a:gd name="connsiteY2" fmla="*/ 1509825 h 1945759"/>
              <a:gd name="connsiteX3" fmla="*/ 5146157 w 6868633"/>
              <a:gd name="connsiteY3" fmla="*/ 1127051 h 1945759"/>
              <a:gd name="connsiteX4" fmla="*/ 5209953 w 6868633"/>
              <a:gd name="connsiteY4" fmla="*/ 1095155 h 1945759"/>
              <a:gd name="connsiteX5" fmla="*/ 6071190 w 6868633"/>
              <a:gd name="connsiteY5" fmla="*/ 680485 h 1945759"/>
              <a:gd name="connsiteX6" fmla="*/ 6613451 w 6868633"/>
              <a:gd name="connsiteY6" fmla="*/ 276448 h 1945759"/>
              <a:gd name="connsiteX7" fmla="*/ 6868633 w 6868633"/>
              <a:gd name="connsiteY7" fmla="*/ 0 h 1945759"/>
              <a:gd name="connsiteX0" fmla="*/ 0 w 6868633"/>
              <a:gd name="connsiteY0" fmla="*/ 1945759 h 1945759"/>
              <a:gd name="connsiteX1" fmla="*/ 2902688 w 6868633"/>
              <a:gd name="connsiteY1" fmla="*/ 1796904 h 1945759"/>
              <a:gd name="connsiteX2" fmla="*/ 4167962 w 6868633"/>
              <a:gd name="connsiteY2" fmla="*/ 1509825 h 1945759"/>
              <a:gd name="connsiteX3" fmla="*/ 5146157 w 6868633"/>
              <a:gd name="connsiteY3" fmla="*/ 1127051 h 1945759"/>
              <a:gd name="connsiteX4" fmla="*/ 5209953 w 6868633"/>
              <a:gd name="connsiteY4" fmla="*/ 1095155 h 1945759"/>
              <a:gd name="connsiteX5" fmla="*/ 6071190 w 6868633"/>
              <a:gd name="connsiteY5" fmla="*/ 680485 h 1945759"/>
              <a:gd name="connsiteX6" fmla="*/ 6613451 w 6868633"/>
              <a:gd name="connsiteY6" fmla="*/ 276448 h 1945759"/>
              <a:gd name="connsiteX7" fmla="*/ 6868633 w 6868633"/>
              <a:gd name="connsiteY7" fmla="*/ 0 h 1945759"/>
              <a:gd name="connsiteX0" fmla="*/ 0 w 6877100"/>
              <a:gd name="connsiteY0" fmla="*/ 1941229 h 1941229"/>
              <a:gd name="connsiteX1" fmla="*/ 2902688 w 6877100"/>
              <a:gd name="connsiteY1" fmla="*/ 1792374 h 1941229"/>
              <a:gd name="connsiteX2" fmla="*/ 4167962 w 6877100"/>
              <a:gd name="connsiteY2" fmla="*/ 1505295 h 1941229"/>
              <a:gd name="connsiteX3" fmla="*/ 5146157 w 6877100"/>
              <a:gd name="connsiteY3" fmla="*/ 1122521 h 1941229"/>
              <a:gd name="connsiteX4" fmla="*/ 5209953 w 6877100"/>
              <a:gd name="connsiteY4" fmla="*/ 1090625 h 1941229"/>
              <a:gd name="connsiteX5" fmla="*/ 6071190 w 6877100"/>
              <a:gd name="connsiteY5" fmla="*/ 675955 h 1941229"/>
              <a:gd name="connsiteX6" fmla="*/ 6613451 w 6877100"/>
              <a:gd name="connsiteY6" fmla="*/ 271918 h 1941229"/>
              <a:gd name="connsiteX7" fmla="*/ 6877100 w 6877100"/>
              <a:gd name="connsiteY7" fmla="*/ 0 h 1941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77100" h="1941229">
                <a:moveTo>
                  <a:pt x="0" y="1941229"/>
                </a:moveTo>
                <a:cubicBezTo>
                  <a:pt x="1110216" y="1913762"/>
                  <a:pt x="2197395" y="1910544"/>
                  <a:pt x="2902688" y="1792374"/>
                </a:cubicBezTo>
                <a:cubicBezTo>
                  <a:pt x="3607981" y="1674204"/>
                  <a:pt x="3804683" y="1627570"/>
                  <a:pt x="4167962" y="1505295"/>
                </a:cubicBezTo>
                <a:cubicBezTo>
                  <a:pt x="4537798" y="1380813"/>
                  <a:pt x="4972492" y="1191633"/>
                  <a:pt x="5146157" y="1122521"/>
                </a:cubicBezTo>
                <a:cubicBezTo>
                  <a:pt x="5319822" y="1053409"/>
                  <a:pt x="5055781" y="1161509"/>
                  <a:pt x="5209953" y="1090625"/>
                </a:cubicBezTo>
                <a:cubicBezTo>
                  <a:pt x="5364125" y="1019741"/>
                  <a:pt x="5837274" y="812406"/>
                  <a:pt x="6071190" y="675955"/>
                </a:cubicBezTo>
                <a:cubicBezTo>
                  <a:pt x="6305106" y="539504"/>
                  <a:pt x="6479133" y="384577"/>
                  <a:pt x="6613451" y="271918"/>
                </a:cubicBezTo>
                <a:cubicBezTo>
                  <a:pt x="6747769" y="159259"/>
                  <a:pt x="6854063" y="38986"/>
                  <a:pt x="6877100" y="0"/>
                </a:cubicBezTo>
              </a:path>
            </a:pathLst>
          </a:cu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cxnSp>
        <p:nvCxnSpPr>
          <p:cNvPr id="10" name="Straight Arrow Connector 9"/>
          <p:cNvCxnSpPr/>
          <p:nvPr/>
        </p:nvCxnSpPr>
        <p:spPr>
          <a:xfrm>
            <a:off x="5562600" y="4724400"/>
            <a:ext cx="1828800" cy="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V="1">
            <a:off x="7391400" y="3810000"/>
            <a:ext cx="0" cy="91440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9707" name="TextBox 11"/>
          <p:cNvSpPr txBox="1">
            <a:spLocks noChangeArrowheads="1"/>
          </p:cNvSpPr>
          <p:nvPr/>
        </p:nvSpPr>
        <p:spPr bwMode="auto">
          <a:xfrm>
            <a:off x="5337175" y="4767263"/>
            <a:ext cx="22066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r>
              <a:rPr lang="en-US" sz="1400"/>
              <a:t>recession increases failures </a:t>
            </a:r>
          </a:p>
        </p:txBody>
      </p:sp>
      <p:sp>
        <p:nvSpPr>
          <p:cNvPr id="29708" name="TextBox 12"/>
          <p:cNvSpPr txBox="1">
            <a:spLocks noChangeArrowheads="1"/>
          </p:cNvSpPr>
          <p:nvPr/>
        </p:nvSpPr>
        <p:spPr bwMode="auto">
          <a:xfrm>
            <a:off x="7451725" y="3776663"/>
            <a:ext cx="854075" cy="95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r>
              <a:rPr lang="en-US" sz="1400"/>
              <a:t>failures</a:t>
            </a:r>
            <a:br>
              <a:rPr lang="en-US" sz="1400"/>
            </a:br>
            <a:r>
              <a:rPr lang="en-US" sz="1400"/>
              <a:t>increase</a:t>
            </a:r>
            <a:br>
              <a:rPr lang="en-US" sz="1400"/>
            </a:br>
            <a:r>
              <a:rPr lang="en-US" sz="1400"/>
              <a:t>expected</a:t>
            </a:r>
          </a:p>
          <a:p>
            <a:r>
              <a:rPr lang="en-US" sz="1400"/>
              <a:t>losses</a:t>
            </a:r>
          </a:p>
        </p:txBody>
      </p:sp>
      <p:sp>
        <p:nvSpPr>
          <p:cNvPr id="29709" name="TextBox 13"/>
          <p:cNvSpPr txBox="1">
            <a:spLocks noChangeArrowheads="1"/>
          </p:cNvSpPr>
          <p:nvPr/>
        </p:nvSpPr>
        <p:spPr bwMode="auto">
          <a:xfrm>
            <a:off x="1371600" y="3776663"/>
            <a:ext cx="2197100" cy="739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r>
              <a:rPr lang="en-US" sz="1400"/>
              <a:t>you store enough copies to </a:t>
            </a:r>
            <a:br>
              <a:rPr lang="en-US" sz="1400"/>
            </a:br>
            <a:r>
              <a:rPr lang="en-US" sz="1400"/>
              <a:t>ensure no losses -- in </a:t>
            </a:r>
            <a:br>
              <a:rPr lang="en-US" sz="1400"/>
            </a:br>
            <a:r>
              <a:rPr lang="en-US" sz="1400"/>
              <a:t>normal circumstances</a:t>
            </a:r>
          </a:p>
        </p:txBody>
      </p:sp>
      <p:sp>
        <p:nvSpPr>
          <p:cNvPr id="29710" name="TextBox 14"/>
          <p:cNvSpPr txBox="1">
            <a:spLocks noChangeArrowheads="1"/>
          </p:cNvSpPr>
          <p:nvPr/>
        </p:nvSpPr>
        <p:spPr bwMode="auto">
          <a:xfrm>
            <a:off x="914400" y="5148263"/>
            <a:ext cx="3016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r>
              <a:rPr lang="en-US"/>
              <a:t>0</a:t>
            </a:r>
          </a:p>
        </p:txBody>
      </p:sp>
      <p:cxnSp>
        <p:nvCxnSpPr>
          <p:cNvPr id="16" name="Straight Connector 15"/>
          <p:cNvCxnSpPr/>
          <p:nvPr/>
        </p:nvCxnSpPr>
        <p:spPr>
          <a:xfrm>
            <a:off x="1143000" y="5246688"/>
            <a:ext cx="534988"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H="1">
            <a:off x="1409700" y="4516438"/>
            <a:ext cx="268288" cy="708025"/>
          </a:xfrm>
          <a:prstGeom prst="straightConnector1">
            <a:avLst/>
          </a:prstGeom>
          <a:ln w="3810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3124200" y="5562600"/>
            <a:ext cx="3048000" cy="0"/>
          </a:xfrm>
          <a:prstGeom prst="straightConnector1">
            <a:avLst/>
          </a:prstGeom>
          <a:ln w="28575">
            <a:solidFill>
              <a:srgbClr val="0070C0"/>
            </a:solidFill>
            <a:tailEnd type="arrow"/>
          </a:ln>
        </p:spPr>
        <p:style>
          <a:lnRef idx="1">
            <a:schemeClr val="accent1"/>
          </a:lnRef>
          <a:fillRef idx="0">
            <a:schemeClr val="accent1"/>
          </a:fillRef>
          <a:effectRef idx="0">
            <a:schemeClr val="accent1"/>
          </a:effectRef>
          <a:fontRef idx="minor">
            <a:schemeClr val="tx1"/>
          </a:fontRef>
        </p:style>
      </p:cxnSp>
      <p:sp>
        <p:nvSpPr>
          <p:cNvPr id="2" name="Slide Number Placeholder 1"/>
          <p:cNvSpPr>
            <a:spLocks noGrp="1"/>
          </p:cNvSpPr>
          <p:nvPr>
            <p:ph type="sldNum" sz="quarter" idx="12"/>
          </p:nvPr>
        </p:nvSpPr>
        <p:spPr/>
        <p:txBody>
          <a:bodyPr/>
          <a:lstStyle/>
          <a:p>
            <a:fld id="{FE4BFB42-27A6-D741-BF16-11952B9FDEBC}" type="slidenum">
              <a:rPr lang="en-US" smtClean="0"/>
              <a:pPr/>
              <a:t>44</a:t>
            </a:fld>
            <a:endParaRPr lang="en-US"/>
          </a:p>
        </p:txBody>
      </p:sp>
    </p:spTree>
    <p:extLst>
      <p:ext uri="{BB962C8B-B14F-4D97-AF65-F5344CB8AC3E}">
        <p14:creationId xmlns:p14="http://schemas.microsoft.com/office/powerpoint/2010/main" val="193021972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Modeling Encryption, Formats</a:t>
            </a:r>
            <a:endParaRPr lang="en-US" dirty="0"/>
          </a:p>
        </p:txBody>
      </p:sp>
      <p:sp>
        <p:nvSpPr>
          <p:cNvPr id="3" name="Content Placeholder 2"/>
          <p:cNvSpPr>
            <a:spLocks noGrp="1"/>
          </p:cNvSpPr>
          <p:nvPr>
            <p:ph idx="1"/>
          </p:nvPr>
        </p:nvSpPr>
        <p:spPr/>
        <p:txBody>
          <a:bodyPr/>
          <a:lstStyle/>
          <a:p>
            <a:r>
              <a:rPr lang="en-US" dirty="0" smtClean="0"/>
              <a:t>Encryption, format failure </a:t>
            </a:r>
            <a:r>
              <a:rPr lang="en-US" i="1" dirty="0" smtClean="0"/>
              <a:t>adds</a:t>
            </a:r>
            <a:r>
              <a:rPr lang="en-US" dirty="0" smtClean="0"/>
              <a:t> correlated risk that entire collections cannot be read</a:t>
            </a:r>
          </a:p>
          <a:p>
            <a:r>
              <a:rPr lang="en-US" dirty="0" smtClean="0"/>
              <a:t>Can model </a:t>
            </a:r>
            <a:r>
              <a:rPr lang="en-US" dirty="0"/>
              <a:t>as correlated group-level (“server</a:t>
            </a:r>
            <a:r>
              <a:rPr lang="en-US" dirty="0" smtClean="0"/>
              <a:t>”)</a:t>
            </a:r>
          </a:p>
          <a:p>
            <a:pPr lvl="1"/>
            <a:r>
              <a:rPr lang="en-US" dirty="0" smtClean="0"/>
              <a:t>Assume independence from storage-level risks</a:t>
            </a:r>
          </a:p>
          <a:p>
            <a:pPr lvl="1"/>
            <a:r>
              <a:rPr lang="en-US" dirty="0" smtClean="0"/>
              <a:t>Diversify with multiple keys or formats/format readers</a:t>
            </a:r>
          </a:p>
          <a:p>
            <a:pPr lvl="1"/>
            <a:r>
              <a:rPr lang="en-US" dirty="0" smtClean="0"/>
              <a:t>Adds to storage risk </a:t>
            </a:r>
          </a:p>
          <a:p>
            <a:pPr marL="457200" lvl="1" indent="0">
              <a:buNone/>
            </a:pPr>
            <a:endParaRPr lang="en-US" dirty="0"/>
          </a:p>
          <a:p>
            <a:pPr marL="457200" lvl="1" indent="0">
              <a:buNone/>
            </a:pPr>
            <a:r>
              <a:rPr lang="en-US" dirty="0" smtClean="0">
                <a:sym typeface="Wingdings"/>
              </a:rPr>
              <a:t> 	E.g. single </a:t>
            </a:r>
            <a:r>
              <a:rPr lang="en-US" dirty="0" err="1" smtClean="0">
                <a:sym typeface="Wingdings"/>
              </a:rPr>
              <a:t>keyholder</a:t>
            </a:r>
            <a:r>
              <a:rPr lang="en-US" dirty="0" smtClean="0">
                <a:sym typeface="Wingdings"/>
              </a:rPr>
              <a:t>  can be modeled as single-point institutional failure</a:t>
            </a:r>
            <a:endParaRPr lang="en-US" dirty="0" smtClean="0"/>
          </a:p>
          <a:p>
            <a:pPr lvl="1"/>
            <a:endParaRPr lang="en-US" dirty="0"/>
          </a:p>
        </p:txBody>
      </p:sp>
      <p:sp>
        <p:nvSpPr>
          <p:cNvPr id="5" name="Slide Number Placeholder 4"/>
          <p:cNvSpPr>
            <a:spLocks noGrp="1"/>
          </p:cNvSpPr>
          <p:nvPr>
            <p:ph type="sldNum" sz="quarter" idx="12"/>
          </p:nvPr>
        </p:nvSpPr>
        <p:spPr/>
        <p:txBody>
          <a:bodyPr/>
          <a:lstStyle/>
          <a:p>
            <a:fld id="{FE4BFB42-27A6-D741-BF16-11952B9FDEBC}" type="slidenum">
              <a:rPr lang="en-US" smtClean="0"/>
              <a:pPr/>
              <a:t>45</a:t>
            </a:fld>
            <a:endParaRPr lang="en-US"/>
          </a:p>
        </p:txBody>
      </p:sp>
    </p:spTree>
    <p:extLst>
      <p:ext uri="{BB962C8B-B14F-4D97-AF65-F5344CB8AC3E}">
        <p14:creationId xmlns:p14="http://schemas.microsoft.com/office/powerpoint/2010/main" val="174310251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p:txBody>
          <a:bodyPr/>
          <a:lstStyle/>
          <a:p>
            <a:r>
              <a:rPr lang="en-US" dirty="0" smtClean="0">
                <a:latin typeface="Arial" charset="0"/>
              </a:rPr>
              <a:t>What Next – Data Interpolation</a:t>
            </a:r>
            <a:r>
              <a:rPr lang="is-IS" dirty="0" smtClean="0">
                <a:latin typeface="Arial" charset="0"/>
              </a:rPr>
              <a:t>…</a:t>
            </a:r>
            <a:endParaRPr lang="en-US" dirty="0">
              <a:latin typeface="Arial" charset="0"/>
            </a:endParaRPr>
          </a:p>
        </p:txBody>
      </p:sp>
      <p:sp>
        <p:nvSpPr>
          <p:cNvPr id="35843" name="Content Placeholder 2"/>
          <p:cNvSpPr>
            <a:spLocks noGrp="1"/>
          </p:cNvSpPr>
          <p:nvPr>
            <p:ph idx="1"/>
          </p:nvPr>
        </p:nvSpPr>
        <p:spPr/>
        <p:txBody>
          <a:bodyPr/>
          <a:lstStyle/>
          <a:p>
            <a:r>
              <a:rPr lang="en-US" dirty="0">
                <a:latin typeface="Arial" charset="0"/>
              </a:rPr>
              <a:t>How many copies do you need to limit losses?</a:t>
            </a:r>
          </a:p>
          <a:p>
            <a:pPr lvl="1"/>
            <a:r>
              <a:rPr lang="en-US" dirty="0">
                <a:latin typeface="Arial" charset="0"/>
              </a:rPr>
              <a:t>Limit permanent losses to some part of the collection?</a:t>
            </a:r>
          </a:p>
          <a:p>
            <a:pPr lvl="1"/>
            <a:r>
              <a:rPr lang="en-US" dirty="0">
                <a:latin typeface="Arial" charset="0"/>
              </a:rPr>
              <a:t>Better: How many to keep likelihood of </a:t>
            </a:r>
            <a:r>
              <a:rPr lang="en-US" i="1" dirty="0">
                <a:latin typeface="Arial" charset="0"/>
              </a:rPr>
              <a:t>any</a:t>
            </a:r>
            <a:r>
              <a:rPr lang="en-US" dirty="0">
                <a:latin typeface="Arial" charset="0"/>
              </a:rPr>
              <a:t> permanent loss under some percentage?</a:t>
            </a:r>
          </a:p>
          <a:p>
            <a:pPr lvl="2"/>
            <a:r>
              <a:rPr lang="en-US" dirty="0">
                <a:latin typeface="Arial" charset="0"/>
              </a:rPr>
              <a:t>5 per cent,  1 per cent, 0.1 per cent?</a:t>
            </a:r>
          </a:p>
          <a:p>
            <a:pPr lvl="1"/>
            <a:r>
              <a:rPr lang="en-US" dirty="0">
                <a:latin typeface="Arial" charset="0"/>
              </a:rPr>
              <a:t>For institutional failures, how many copies to keep likelihood of total loss under some percentage?  </a:t>
            </a:r>
            <a:endParaRPr lang="en-US" dirty="0" smtClean="0">
              <a:latin typeface="Arial" charset="0"/>
            </a:endParaRPr>
          </a:p>
          <a:p>
            <a:r>
              <a:rPr lang="en-US" i="1" dirty="0">
                <a:latin typeface="Arial" charset="0"/>
              </a:rPr>
              <a:t>Q: What information do you need to manage your libraries?  </a:t>
            </a:r>
            <a:endParaRPr lang="en-US" dirty="0">
              <a:latin typeface="Arial" charset="0"/>
            </a:endParaRPr>
          </a:p>
          <a:p>
            <a:endParaRPr lang="en-US" dirty="0">
              <a:latin typeface="Arial" charset="0"/>
            </a:endParaRPr>
          </a:p>
        </p:txBody>
      </p:sp>
      <p:sp>
        <p:nvSpPr>
          <p:cNvPr id="2" name="Slide Number Placeholder 1"/>
          <p:cNvSpPr>
            <a:spLocks noGrp="1"/>
          </p:cNvSpPr>
          <p:nvPr>
            <p:ph type="sldNum" sz="quarter" idx="12"/>
          </p:nvPr>
        </p:nvSpPr>
        <p:spPr/>
        <p:txBody>
          <a:bodyPr/>
          <a:lstStyle/>
          <a:p>
            <a:fld id="{FE4BFB42-27A6-D741-BF16-11952B9FDEBC}" type="slidenum">
              <a:rPr lang="en-US" smtClean="0"/>
              <a:pPr/>
              <a:t>46</a:t>
            </a:fld>
            <a:endParaRPr lang="en-US"/>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5105400" cy="609600"/>
          </a:xfrm>
        </p:spPr>
        <p:txBody>
          <a:bodyPr/>
          <a:lstStyle/>
          <a:p>
            <a:r>
              <a:rPr lang="en-US" dirty="0" smtClean="0"/>
              <a:t>Additional References</a:t>
            </a:r>
            <a:endParaRPr lang="en-US" dirty="0"/>
          </a:p>
        </p:txBody>
      </p:sp>
      <p:sp>
        <p:nvSpPr>
          <p:cNvPr id="6" name="Content Placeholder 5"/>
          <p:cNvSpPr>
            <a:spLocks noGrp="1"/>
          </p:cNvSpPr>
          <p:nvPr>
            <p:ph sz="quarter" idx="1"/>
          </p:nvPr>
        </p:nvSpPr>
        <p:spPr>
          <a:xfrm>
            <a:off x="457200" y="1524000"/>
            <a:ext cx="8229600" cy="4724400"/>
          </a:xfrm>
        </p:spPr>
        <p:txBody>
          <a:bodyPr>
            <a:normAutofit fontScale="47500" lnSpcReduction="20000"/>
          </a:bodyPr>
          <a:lstStyle/>
          <a:p>
            <a:pPr>
              <a:buClr>
                <a:srgbClr val="000000"/>
              </a:buClr>
            </a:pPr>
            <a:r>
              <a:rPr lang="en-US" dirty="0" err="1"/>
              <a:t>Talagala</a:t>
            </a:r>
            <a:r>
              <a:rPr lang="en-US" dirty="0"/>
              <a:t>, </a:t>
            </a:r>
            <a:r>
              <a:rPr lang="en-US" dirty="0" err="1"/>
              <a:t>Nisha</a:t>
            </a:r>
            <a:r>
              <a:rPr lang="en-US" dirty="0"/>
              <a:t> D. </a:t>
            </a:r>
            <a:r>
              <a:rPr lang="en-US" i="1" dirty="0"/>
              <a:t>Characterizing large storage systems: error behavior and performance benchmarks</a:t>
            </a:r>
            <a:r>
              <a:rPr lang="en-US" dirty="0"/>
              <a:t>. CALIFORNIA UNIV BERKELEY DEPT OF ELECTRICAL ENGINEERING AND COMPUTER SCIENCES, 1999.Failure Trends in a Large Disk Drive Populations</a:t>
            </a:r>
          </a:p>
          <a:p>
            <a:pPr>
              <a:buClr>
                <a:srgbClr val="000000"/>
              </a:buClr>
            </a:pPr>
            <a:r>
              <a:rPr lang="en-US" dirty="0" smtClean="0"/>
              <a:t>Shah</a:t>
            </a:r>
            <a:r>
              <a:rPr lang="en-US" dirty="0"/>
              <a:t>, </a:t>
            </a:r>
            <a:r>
              <a:rPr lang="en-US" dirty="0" err="1"/>
              <a:t>Mehul</a:t>
            </a:r>
            <a:r>
              <a:rPr lang="en-US" dirty="0"/>
              <a:t> A., Mary Baker, Jeffrey C. Mogul, and Ram </a:t>
            </a:r>
            <a:r>
              <a:rPr lang="en-US" dirty="0" err="1"/>
              <a:t>Swaminathan</a:t>
            </a:r>
            <a:r>
              <a:rPr lang="en-US" dirty="0"/>
              <a:t>. "Auditing to Keep Online Storage Services Honest." In </a:t>
            </a:r>
            <a:r>
              <a:rPr lang="en-US" i="1" dirty="0" err="1"/>
              <a:t>HotOS</a:t>
            </a:r>
            <a:r>
              <a:rPr lang="en-US" dirty="0"/>
              <a:t>. 2007.</a:t>
            </a:r>
            <a:r>
              <a:rPr lang="en-US" dirty="0" smtClean="0"/>
              <a:t>Beyond </a:t>
            </a:r>
            <a:r>
              <a:rPr lang="en-US" dirty="0"/>
              <a:t>MTTDL: A Closed-Form RAID 6 Reliability </a:t>
            </a:r>
            <a:r>
              <a:rPr lang="en-US" dirty="0" smtClean="0"/>
              <a:t>Equation</a:t>
            </a:r>
          </a:p>
          <a:p>
            <a:r>
              <a:rPr lang="en-US" dirty="0"/>
              <a:t>Hughes, Gordon F., and Joseph F. Murray. "Reliability and security of RAID storage systems and D2D archives using SATA disk drives." </a:t>
            </a:r>
            <a:r>
              <a:rPr lang="en-US" i="1" dirty="0"/>
              <a:t>ACM Transactions on Storage (TOS)</a:t>
            </a:r>
            <a:r>
              <a:rPr lang="en-US" dirty="0"/>
              <a:t> 1, no. 1 (2005): 95-107.Backblaze Blogs</a:t>
            </a:r>
          </a:p>
          <a:p>
            <a:r>
              <a:rPr lang="en-US" dirty="0"/>
              <a:t>Schroeder, Bianca, and Garth A. Gibson. "Disk failures in the real world: What does an MTTF of 1, 000, 000 hours mean to you?." In </a:t>
            </a:r>
            <a:r>
              <a:rPr lang="en-US" i="1" dirty="0"/>
              <a:t>FAST</a:t>
            </a:r>
            <a:r>
              <a:rPr lang="en-US" dirty="0"/>
              <a:t>, vol. 7, pp. 1-16. 2007</a:t>
            </a:r>
            <a:r>
              <a:rPr lang="en-US" dirty="0" smtClean="0"/>
              <a:t>.</a:t>
            </a:r>
          </a:p>
          <a:p>
            <a:pPr>
              <a:buClr>
                <a:srgbClr val="000000"/>
              </a:buClr>
            </a:pPr>
            <a:r>
              <a:rPr lang="en-US" dirty="0" err="1"/>
              <a:t>Heydegger</a:t>
            </a:r>
            <a:r>
              <a:rPr lang="en-US" dirty="0"/>
              <a:t>, Volker. "Just one bit in a million: On the effects of data corruption in files." In </a:t>
            </a:r>
            <a:r>
              <a:rPr lang="en-US" i="1" dirty="0"/>
              <a:t>Research and Advanced Technology for Digital Libraries</a:t>
            </a:r>
            <a:r>
              <a:rPr lang="en-US" dirty="0"/>
              <a:t>, pp. 315-326. Springer Berlin Heidelberg, 2009.Disk Failure Investigations at the Internet </a:t>
            </a:r>
            <a:r>
              <a:rPr lang="en-US" dirty="0" smtClean="0"/>
              <a:t>Archive</a:t>
            </a:r>
          </a:p>
          <a:p>
            <a:pPr>
              <a:buClr>
                <a:srgbClr val="000000"/>
              </a:buClr>
            </a:pPr>
            <a:r>
              <a:rPr lang="en-US" dirty="0"/>
              <a:t>Rosenthal, David SH. "Keeping bits safe: how hard can it </a:t>
            </a:r>
            <a:r>
              <a:rPr lang="en-US" dirty="0" err="1"/>
              <a:t>be?."</a:t>
            </a:r>
            <a:r>
              <a:rPr lang="en-US" i="1" dirty="0" err="1"/>
              <a:t>Communications</a:t>
            </a:r>
            <a:r>
              <a:rPr lang="en-US" i="1" dirty="0"/>
              <a:t> of the ACM</a:t>
            </a:r>
            <a:r>
              <a:rPr lang="en-US" dirty="0"/>
              <a:t> 53, no. 11 (2010): 47-55.</a:t>
            </a:r>
            <a:r>
              <a:rPr lang="en-US" dirty="0" smtClean="0"/>
              <a:t>Providing </a:t>
            </a:r>
            <a:r>
              <a:rPr lang="en-US" dirty="0"/>
              <a:t>High Reliability in a Minimum Redundancy Archival Storage </a:t>
            </a:r>
            <a:r>
              <a:rPr lang="en-US" dirty="0" smtClean="0"/>
              <a:t>System</a:t>
            </a:r>
          </a:p>
          <a:p>
            <a:pPr>
              <a:buClr>
                <a:srgbClr val="000000"/>
              </a:buClr>
            </a:pPr>
            <a:r>
              <a:rPr lang="en-US" dirty="0" smtClean="0"/>
              <a:t>Gray</a:t>
            </a:r>
            <a:r>
              <a:rPr lang="en-US" dirty="0"/>
              <a:t>, Jim, and Catharine Van </a:t>
            </a:r>
            <a:r>
              <a:rPr lang="en-US" dirty="0" err="1"/>
              <a:t>Ingen</a:t>
            </a:r>
            <a:r>
              <a:rPr lang="en-US" dirty="0"/>
              <a:t>. "Empirical measurements of disk failure rates and error rates." </a:t>
            </a:r>
            <a:r>
              <a:rPr lang="en-US" i="1" dirty="0" err="1"/>
              <a:t>arXiv</a:t>
            </a:r>
            <a:r>
              <a:rPr lang="en-US" i="1" dirty="0"/>
              <a:t> preprint </a:t>
            </a:r>
            <a:r>
              <a:rPr lang="en-US" i="1" dirty="0" err="1"/>
              <a:t>cs</a:t>
            </a:r>
            <a:r>
              <a:rPr lang="en-US" i="1" dirty="0"/>
              <a:t>/0701166</a:t>
            </a:r>
            <a:r>
              <a:rPr lang="en-US" dirty="0"/>
              <a:t> (2007).</a:t>
            </a:r>
            <a:r>
              <a:rPr lang="en-US" dirty="0" smtClean="0"/>
              <a:t>A </a:t>
            </a:r>
            <a:r>
              <a:rPr lang="en-US" dirty="0"/>
              <a:t>Fresh Look at the Reliability of Long-term Digital </a:t>
            </a:r>
            <a:r>
              <a:rPr lang="en-US" dirty="0" smtClean="0"/>
              <a:t>Storage</a:t>
            </a:r>
          </a:p>
          <a:p>
            <a:r>
              <a:rPr lang="en-US" dirty="0" smtClean="0"/>
              <a:t>Graf</a:t>
            </a:r>
            <a:r>
              <a:rPr lang="en-US" dirty="0"/>
              <a:t>, Roman, and </a:t>
            </a:r>
            <a:r>
              <a:rPr lang="en-US" dirty="0" err="1"/>
              <a:t>Sergiu</a:t>
            </a:r>
            <a:r>
              <a:rPr lang="en-US" dirty="0"/>
              <a:t> </a:t>
            </a:r>
            <a:r>
              <a:rPr lang="en-US" dirty="0" err="1"/>
              <a:t>Gordea</a:t>
            </a:r>
            <a:r>
              <a:rPr lang="en-US" dirty="0"/>
              <a:t>. "A risk analysis of file formats for preservation planning." In </a:t>
            </a:r>
            <a:r>
              <a:rPr lang="en-US" i="1" dirty="0"/>
              <a:t>Proceedings of the 10th International Conference on Preservation of Digital Objects (iPres2013)</a:t>
            </a:r>
            <a:r>
              <a:rPr lang="en-US" dirty="0"/>
              <a:t>, pp. 177-186. 2013.</a:t>
            </a:r>
            <a:r>
              <a:rPr lang="en-US" dirty="0" smtClean="0"/>
              <a:t>Disk </a:t>
            </a:r>
            <a:r>
              <a:rPr lang="en-US" dirty="0"/>
              <a:t>Scrubbing Versus Intra-Disk Redundancy </a:t>
            </a:r>
            <a:r>
              <a:rPr lang="en-US" dirty="0" smtClean="0"/>
              <a:t>for High-Reliability </a:t>
            </a:r>
            <a:r>
              <a:rPr lang="en-US" dirty="0"/>
              <a:t>RAID Storage </a:t>
            </a:r>
            <a:r>
              <a:rPr lang="en-US" dirty="0" smtClean="0"/>
              <a:t>Systems</a:t>
            </a:r>
          </a:p>
          <a:p>
            <a:r>
              <a:rPr lang="en-US" dirty="0"/>
              <a:t>Li, Yan, Ethan L. Miller, and Darrell DE Long. "Understanding data survivability in archival storage systems." In </a:t>
            </a:r>
            <a:r>
              <a:rPr lang="en-US" i="1" dirty="0"/>
              <a:t>Proceedings of the 5th Annual International Systems and Storage Conference</a:t>
            </a:r>
            <a:r>
              <a:rPr lang="en-US" dirty="0"/>
              <a:t>, p. 16. ACM, 2012</a:t>
            </a:r>
            <a:r>
              <a:rPr lang="en-US" dirty="0" smtClean="0"/>
              <a:t>.</a:t>
            </a:r>
          </a:p>
          <a:p>
            <a:r>
              <a:rPr lang="en-US" dirty="0" err="1" smtClean="0"/>
              <a:t>Backblaze</a:t>
            </a:r>
            <a:r>
              <a:rPr lang="en-US" dirty="0" smtClean="0"/>
              <a:t> Corporation, “</a:t>
            </a:r>
            <a:r>
              <a:rPr lang="en-US" u="sng" dirty="0"/>
              <a:t>What Can 49,056 Hard Drives Tell Us? Hard Drive Reliability Stats for Q3 2015</a:t>
            </a:r>
          </a:p>
          <a:p>
            <a:r>
              <a:rPr lang="en-US" dirty="0" smtClean="0"/>
              <a:t>“, </a:t>
            </a:r>
            <a:r>
              <a:rPr lang="en-US" dirty="0" err="1" smtClean="0"/>
              <a:t>Backblaze</a:t>
            </a:r>
            <a:r>
              <a:rPr lang="en-US" dirty="0" smtClean="0"/>
              <a:t> Blog.</a:t>
            </a:r>
            <a:endParaRPr lang="en-US" dirty="0"/>
          </a:p>
        </p:txBody>
      </p:sp>
      <p:sp>
        <p:nvSpPr>
          <p:cNvPr id="3" name="Slide Number Placeholder 2"/>
          <p:cNvSpPr>
            <a:spLocks noGrp="1"/>
          </p:cNvSpPr>
          <p:nvPr>
            <p:ph type="sldNum" sz="quarter" idx="12"/>
          </p:nvPr>
        </p:nvSpPr>
        <p:spPr/>
        <p:txBody>
          <a:bodyPr/>
          <a:lstStyle/>
          <a:p>
            <a:fld id="{FE4BFB42-27A6-D741-BF16-11952B9FDEBC}" type="slidenum">
              <a:rPr lang="en-US" smtClean="0"/>
              <a:pPr/>
              <a:t>47</a:t>
            </a:fld>
            <a:endParaRPr lang="en-US"/>
          </a:p>
        </p:txBody>
      </p:sp>
    </p:spTree>
    <p:extLst>
      <p:ext uri="{BB962C8B-B14F-4D97-AF65-F5344CB8AC3E}">
        <p14:creationId xmlns:p14="http://schemas.microsoft.com/office/powerpoint/2010/main" val="2726736866"/>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xmlns:p14="http://schemas.microsoft.com/office/powerpoint/2010/main" spd="slow">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Shape 415"/>
          <p:cNvSpPr txBox="1">
            <a:spLocks noGrp="1"/>
          </p:cNvSpPr>
          <p:nvPr>
            <p:ph type="title"/>
          </p:nvPr>
        </p:nvSpPr>
        <p:spPr>
          <a:xfrm>
            <a:off x="457200" y="76200"/>
            <a:ext cx="8232775" cy="609599"/>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Clr>
                <a:schemeClr val="dk1"/>
              </a:buClr>
              <a:buSzPct val="25000"/>
              <a:buFont typeface="Domine"/>
              <a:buNone/>
            </a:pPr>
            <a:r>
              <a:rPr lang="en-US" sz="3950" b="0" i="0" u="none" strike="noStrike" cap="none" baseline="0" dirty="0">
                <a:solidFill>
                  <a:schemeClr val="dk1"/>
                </a:solidFill>
                <a:latin typeface="Domine"/>
                <a:ea typeface="Domine"/>
                <a:cs typeface="Domine"/>
                <a:sym typeface="Domine"/>
              </a:rPr>
              <a:t>Questions?</a:t>
            </a:r>
          </a:p>
        </p:txBody>
      </p:sp>
      <p:sp>
        <p:nvSpPr>
          <p:cNvPr id="416" name="Shape 416"/>
          <p:cNvSpPr txBox="1">
            <a:spLocks noGrp="1"/>
          </p:cNvSpPr>
          <p:nvPr>
            <p:ph type="body" idx="1"/>
          </p:nvPr>
        </p:nvSpPr>
        <p:spPr>
          <a:xfrm>
            <a:off x="1066800" y="1447800"/>
            <a:ext cx="7619999" cy="1172307"/>
          </a:xfrm>
          <a:prstGeom prst="rect">
            <a:avLst/>
          </a:prstGeom>
          <a:noFill/>
          <a:ln>
            <a:noFill/>
          </a:ln>
        </p:spPr>
        <p:txBody>
          <a:bodyPr lIns="91425" tIns="45700" rIns="91425" bIns="45700" anchor="t" anchorCtr="0">
            <a:noAutofit/>
          </a:bodyPr>
          <a:lstStyle/>
          <a:p>
            <a:pPr marL="342900" marR="0" lvl="0" indent="-342900" algn="l" rtl="0">
              <a:lnSpc>
                <a:spcPct val="80000"/>
              </a:lnSpc>
              <a:spcBef>
                <a:spcPts val="0"/>
              </a:spcBef>
              <a:buClr>
                <a:schemeClr val="dk1"/>
              </a:buClr>
              <a:buSzPct val="25000"/>
              <a:buFont typeface="Noto Symbol"/>
              <a:buNone/>
            </a:pPr>
            <a:r>
              <a:rPr lang="en-US" sz="3200" b="0" i="0" u="none" strike="noStrike" cap="none" baseline="0" dirty="0">
                <a:solidFill>
                  <a:schemeClr val="dk1"/>
                </a:solidFill>
                <a:latin typeface="Cabin"/>
                <a:ea typeface="Cabin"/>
                <a:cs typeface="Cabin"/>
                <a:sym typeface="Cabin"/>
              </a:rPr>
              <a:t>E-mail:	 	</a:t>
            </a:r>
            <a:r>
              <a:rPr lang="en-US" sz="3200" b="0" i="0" u="sng" strike="noStrike" cap="none" baseline="0" dirty="0">
                <a:solidFill>
                  <a:schemeClr val="hlink"/>
                </a:solidFill>
                <a:latin typeface="Cabin"/>
                <a:ea typeface="Cabin"/>
                <a:cs typeface="Cabin"/>
                <a:sym typeface="Cabin"/>
                <a:hlinkClick r:id="rId3"/>
              </a:rPr>
              <a:t>escience@mit.edu</a:t>
            </a:r>
            <a:r>
              <a:rPr lang="en-US" sz="3200" b="0" i="0" u="none" strike="noStrike" cap="none" baseline="0" dirty="0">
                <a:solidFill>
                  <a:schemeClr val="dk1"/>
                </a:solidFill>
                <a:latin typeface="Cabin"/>
                <a:ea typeface="Cabin"/>
                <a:cs typeface="Cabin"/>
                <a:sym typeface="Cabin"/>
              </a:rPr>
              <a:t>	</a:t>
            </a:r>
          </a:p>
          <a:p>
            <a:pPr marL="342900" marR="0" lvl="0" indent="-342900" algn="l" rtl="0">
              <a:lnSpc>
                <a:spcPct val="80000"/>
              </a:lnSpc>
              <a:spcBef>
                <a:spcPts val="640"/>
              </a:spcBef>
              <a:buClr>
                <a:schemeClr val="dk1"/>
              </a:buClr>
              <a:buSzPct val="25000"/>
              <a:buFont typeface="Noto Symbol"/>
              <a:buNone/>
            </a:pPr>
            <a:r>
              <a:rPr lang="en-US" sz="3200" b="0" i="0" u="none" strike="noStrike" cap="none" baseline="0" dirty="0">
                <a:solidFill>
                  <a:schemeClr val="dk1"/>
                </a:solidFill>
                <a:latin typeface="Cabin"/>
                <a:ea typeface="Cabin"/>
                <a:cs typeface="Cabin"/>
                <a:sym typeface="Cabin"/>
              </a:rPr>
              <a:t>Web:		</a:t>
            </a:r>
            <a:r>
              <a:rPr lang="en-US" sz="3200" b="0" i="0" u="sng" strike="noStrike" cap="none" baseline="0" dirty="0" smtClean="0">
                <a:solidFill>
                  <a:schemeClr val="hlink"/>
                </a:solidFill>
                <a:latin typeface="Cabin"/>
                <a:ea typeface="Cabin"/>
                <a:cs typeface="Cabin"/>
                <a:sym typeface="Cabin"/>
                <a:hlinkClick r:id="rId4"/>
              </a:rPr>
              <a:t>informatics.mit.edu</a:t>
            </a:r>
            <a:r>
              <a:rPr lang="en-US" sz="3200" b="0" i="0" u="none" strike="noStrike" cap="none" baseline="0" dirty="0" smtClean="0">
                <a:solidFill>
                  <a:schemeClr val="dk1"/>
                </a:solidFill>
                <a:latin typeface="Cabin"/>
                <a:ea typeface="Cabin"/>
                <a:cs typeface="Cabin"/>
                <a:sym typeface="Cabin"/>
              </a:rPr>
              <a:t> </a:t>
            </a:r>
            <a:endParaRPr lang="en-US" sz="3200" b="0" i="0" u="none" strike="noStrike" cap="none" baseline="0" dirty="0">
              <a:solidFill>
                <a:schemeClr val="dk1"/>
              </a:solidFill>
              <a:latin typeface="Cabin"/>
              <a:ea typeface="Cabin"/>
              <a:cs typeface="Cabin"/>
              <a:sym typeface="Cabin"/>
            </a:endParaRPr>
          </a:p>
          <a:p>
            <a:pPr marL="342900" marR="0" lvl="0" indent="-342900" algn="l" rtl="0">
              <a:lnSpc>
                <a:spcPct val="80000"/>
              </a:lnSpc>
              <a:spcBef>
                <a:spcPts val="160"/>
              </a:spcBef>
              <a:buClr>
                <a:schemeClr val="dk1"/>
              </a:buClr>
              <a:buFont typeface="Noto Symbol"/>
              <a:buNone/>
            </a:pPr>
            <a:endParaRPr sz="800" b="0" i="0" u="none" strike="noStrike" cap="none" baseline="0" dirty="0">
              <a:solidFill>
                <a:schemeClr val="dk1"/>
              </a:solidFill>
              <a:latin typeface="Cabin"/>
              <a:ea typeface="Cabin"/>
              <a:cs typeface="Cabin"/>
              <a:sym typeface="Cabin"/>
            </a:endParaRPr>
          </a:p>
          <a:p>
            <a:pPr marL="342900" marR="0" lvl="0" indent="-342900" algn="l" rtl="0">
              <a:lnSpc>
                <a:spcPct val="80000"/>
              </a:lnSpc>
              <a:spcBef>
                <a:spcPts val="160"/>
              </a:spcBef>
              <a:buClr>
                <a:schemeClr val="dk1"/>
              </a:buClr>
              <a:buFont typeface="Noto Symbol"/>
              <a:buNone/>
            </a:pPr>
            <a:endParaRPr sz="800" b="0" i="0" u="none" strike="noStrike" cap="none" baseline="0" dirty="0">
              <a:solidFill>
                <a:schemeClr val="dk1"/>
              </a:solidFill>
              <a:latin typeface="Cabin"/>
              <a:ea typeface="Cabin"/>
              <a:cs typeface="Cabin"/>
              <a:sym typeface="Cabin"/>
            </a:endParaRPr>
          </a:p>
          <a:p>
            <a:pPr marL="342900" marR="0" lvl="0" indent="-342900" algn="l" rtl="0">
              <a:lnSpc>
                <a:spcPct val="80000"/>
              </a:lnSpc>
              <a:spcBef>
                <a:spcPts val="160"/>
              </a:spcBef>
              <a:buClr>
                <a:schemeClr val="dk1"/>
              </a:buClr>
              <a:buFont typeface="Noto Symbol"/>
              <a:buNone/>
            </a:pPr>
            <a:endParaRPr sz="800" b="0" i="0" u="none" strike="noStrike" cap="none" baseline="0" dirty="0">
              <a:solidFill>
                <a:schemeClr val="dk1"/>
              </a:solidFill>
              <a:latin typeface="Cabin"/>
              <a:ea typeface="Cabin"/>
              <a:cs typeface="Cabin"/>
              <a:sym typeface="Cabin"/>
            </a:endParaRPr>
          </a:p>
          <a:p>
            <a:pPr marL="342900" marR="0" lvl="0" indent="-342900" algn="l" rtl="0">
              <a:lnSpc>
                <a:spcPct val="80000"/>
              </a:lnSpc>
              <a:spcBef>
                <a:spcPts val="160"/>
              </a:spcBef>
              <a:buClr>
                <a:schemeClr val="dk1"/>
              </a:buClr>
              <a:buFont typeface="Noto Symbol"/>
              <a:buNone/>
            </a:pPr>
            <a:endParaRPr sz="800" b="0" i="0" u="sng" strike="noStrike" cap="none" baseline="0" dirty="0">
              <a:solidFill>
                <a:schemeClr val="hlink"/>
              </a:solidFill>
              <a:latin typeface="Cabin"/>
              <a:ea typeface="Cabin"/>
              <a:cs typeface="Cabin"/>
              <a:sym typeface="Cabin"/>
              <a:hlinkClick r:id="rId5"/>
            </a:endParaRPr>
          </a:p>
          <a:p>
            <a:pPr marL="342900" marR="0" lvl="0" indent="-342900" algn="ctr" rtl="0">
              <a:lnSpc>
                <a:spcPct val="80000"/>
              </a:lnSpc>
              <a:spcBef>
                <a:spcPts val="160"/>
              </a:spcBef>
              <a:buClr>
                <a:schemeClr val="dk1"/>
              </a:buClr>
              <a:buFont typeface="Noto Symbol"/>
              <a:buNone/>
            </a:pPr>
            <a:endParaRPr sz="800" b="0" i="0" u="none" strike="noStrike" cap="none" baseline="0" dirty="0">
              <a:solidFill>
                <a:schemeClr val="dk1"/>
              </a:solidFill>
              <a:latin typeface="Cabin"/>
              <a:ea typeface="Cabin"/>
              <a:cs typeface="Cabin"/>
              <a:sym typeface="Cabin"/>
            </a:endParaRPr>
          </a:p>
          <a:p>
            <a:pPr marL="342900" marR="0" lvl="0" indent="-342900" algn="ctr" rtl="0">
              <a:lnSpc>
                <a:spcPct val="80000"/>
              </a:lnSpc>
              <a:spcBef>
                <a:spcPts val="160"/>
              </a:spcBef>
              <a:buClr>
                <a:schemeClr val="dk1"/>
              </a:buClr>
              <a:buFont typeface="Noto Symbol"/>
              <a:buNone/>
            </a:pPr>
            <a:endParaRPr sz="800" b="0" i="0" u="sng" strike="noStrike" cap="none" baseline="0" dirty="0">
              <a:solidFill>
                <a:schemeClr val="hlink"/>
              </a:solidFill>
              <a:latin typeface="Cabin"/>
              <a:ea typeface="Cabin"/>
              <a:cs typeface="Cabin"/>
              <a:sym typeface="Cabin"/>
              <a:hlinkClick r:id="rId6"/>
            </a:endParaRPr>
          </a:p>
          <a:p>
            <a:pPr marL="342900" marR="0" lvl="0" indent="-342900" algn="ctr" rtl="0">
              <a:lnSpc>
                <a:spcPct val="80000"/>
              </a:lnSpc>
              <a:spcBef>
                <a:spcPts val="160"/>
              </a:spcBef>
              <a:buClr>
                <a:schemeClr val="dk1"/>
              </a:buClr>
              <a:buFont typeface="Noto Symbol"/>
              <a:buNone/>
            </a:pPr>
            <a:endParaRPr sz="800" b="0" i="0" u="none" strike="noStrike" cap="none" baseline="0" dirty="0">
              <a:solidFill>
                <a:schemeClr val="dk1"/>
              </a:solidFill>
              <a:latin typeface="Cabin"/>
              <a:ea typeface="Cabin"/>
              <a:cs typeface="Cabin"/>
              <a:sym typeface="Cabin"/>
            </a:endParaRPr>
          </a:p>
          <a:p>
            <a:pPr marL="342900" marR="0" lvl="0" indent="-342900" algn="ctr" rtl="0">
              <a:lnSpc>
                <a:spcPct val="80000"/>
              </a:lnSpc>
              <a:spcBef>
                <a:spcPts val="160"/>
              </a:spcBef>
              <a:buClr>
                <a:schemeClr val="dk1"/>
              </a:buClr>
              <a:buFont typeface="Noto Symbol"/>
              <a:buNone/>
            </a:pPr>
            <a:endParaRPr sz="800" b="0" i="0" u="none" strike="noStrike" cap="none" baseline="0" dirty="0">
              <a:solidFill>
                <a:schemeClr val="dk1"/>
              </a:solidFill>
              <a:latin typeface="Cabin"/>
              <a:ea typeface="Cabin"/>
              <a:cs typeface="Cabin"/>
              <a:sym typeface="Cabin"/>
            </a:endParaRPr>
          </a:p>
          <a:p>
            <a:pPr marL="342900" marR="0" lvl="0" indent="-342900" algn="ctr" rtl="0">
              <a:lnSpc>
                <a:spcPct val="80000"/>
              </a:lnSpc>
              <a:spcBef>
                <a:spcPts val="160"/>
              </a:spcBef>
              <a:buClr>
                <a:schemeClr val="dk1"/>
              </a:buClr>
              <a:buFont typeface="Noto Symbol"/>
              <a:buNone/>
            </a:pPr>
            <a:endParaRPr sz="800" b="0" i="0" u="none" strike="noStrike" cap="none" baseline="0" dirty="0">
              <a:solidFill>
                <a:schemeClr val="dk1"/>
              </a:solidFill>
              <a:latin typeface="Cabin"/>
              <a:ea typeface="Cabin"/>
              <a:cs typeface="Cabin"/>
              <a:sym typeface="Cabin"/>
            </a:endParaRPr>
          </a:p>
          <a:p>
            <a:pPr marL="342900" marR="0" lvl="0" indent="-342900" algn="ctr" rtl="0">
              <a:lnSpc>
                <a:spcPct val="80000"/>
              </a:lnSpc>
              <a:spcBef>
                <a:spcPts val="160"/>
              </a:spcBef>
              <a:buClr>
                <a:schemeClr val="dk1"/>
              </a:buClr>
              <a:buFont typeface="Noto Symbol"/>
              <a:buNone/>
            </a:pPr>
            <a:endParaRPr sz="800" b="0" i="0" u="none" strike="noStrike" cap="none" baseline="0" dirty="0">
              <a:solidFill>
                <a:schemeClr val="dk1"/>
              </a:solidFill>
              <a:latin typeface="Cabin"/>
              <a:ea typeface="Cabin"/>
              <a:cs typeface="Cabin"/>
              <a:sym typeface="Cabin"/>
            </a:endParaRPr>
          </a:p>
          <a:p>
            <a:pPr marL="342900" marR="0" lvl="0" indent="-342900" algn="ctr" rtl="0">
              <a:lnSpc>
                <a:spcPct val="80000"/>
              </a:lnSpc>
              <a:spcBef>
                <a:spcPts val="160"/>
              </a:spcBef>
              <a:buClr>
                <a:schemeClr val="dk1"/>
              </a:buClr>
              <a:buFont typeface="Noto Symbol"/>
              <a:buNone/>
            </a:pPr>
            <a:endParaRPr sz="800" b="0" i="0" u="none" strike="noStrike" cap="none" baseline="0" dirty="0">
              <a:solidFill>
                <a:schemeClr val="dk1"/>
              </a:solidFill>
              <a:latin typeface="Cabin"/>
              <a:ea typeface="Cabin"/>
              <a:cs typeface="Cabin"/>
              <a:sym typeface="Cabin"/>
            </a:endParaRPr>
          </a:p>
          <a:p>
            <a:pPr marL="342900" marR="0" lvl="0" indent="-342900" algn="l" rtl="0">
              <a:lnSpc>
                <a:spcPct val="80000"/>
              </a:lnSpc>
              <a:spcBef>
                <a:spcPts val="160"/>
              </a:spcBef>
              <a:buClr>
                <a:schemeClr val="dk1"/>
              </a:buClr>
              <a:buSzPct val="25000"/>
              <a:buFont typeface="Noto Symbol"/>
              <a:buNone/>
            </a:pPr>
            <a:r>
              <a:rPr lang="en-US" sz="800" b="0" i="0" u="none" strike="noStrike" cap="none" baseline="0" dirty="0">
                <a:solidFill>
                  <a:schemeClr val="dk1"/>
                </a:solidFill>
                <a:latin typeface="Cabin"/>
                <a:ea typeface="Cabin"/>
                <a:cs typeface="Cabin"/>
                <a:sym typeface="Cabin"/>
              </a:rPr>
              <a:t> </a:t>
            </a:r>
          </a:p>
          <a:p>
            <a:pPr marL="342900" marR="0" lvl="0" indent="-292100" algn="l" rtl="0">
              <a:lnSpc>
                <a:spcPct val="80000"/>
              </a:lnSpc>
              <a:spcBef>
                <a:spcPts val="160"/>
              </a:spcBef>
              <a:buClr>
                <a:schemeClr val="dk1"/>
              </a:buClr>
              <a:buFont typeface="Arial"/>
              <a:buNone/>
            </a:pPr>
            <a:endParaRPr sz="800" b="0" i="0" u="none" strike="noStrike" cap="none" baseline="0" dirty="0">
              <a:solidFill>
                <a:schemeClr val="dk1"/>
              </a:solidFill>
              <a:latin typeface="Cabin"/>
              <a:ea typeface="Cabin"/>
              <a:cs typeface="Cabin"/>
              <a:sym typeface="Cabin"/>
            </a:endParaRPr>
          </a:p>
          <a:p>
            <a:pPr marL="342900" marR="0" lvl="0" indent="-292100" algn="l" rtl="0">
              <a:lnSpc>
                <a:spcPct val="80000"/>
              </a:lnSpc>
              <a:spcBef>
                <a:spcPts val="160"/>
              </a:spcBef>
              <a:buClr>
                <a:schemeClr val="dk1"/>
              </a:buClr>
              <a:buFont typeface="Arial"/>
              <a:buNone/>
            </a:pPr>
            <a:endParaRPr sz="800" b="0" i="0" u="none" strike="noStrike" cap="none" baseline="0" dirty="0">
              <a:solidFill>
                <a:schemeClr val="dk1"/>
              </a:solidFill>
              <a:latin typeface="Cabin"/>
              <a:ea typeface="Cabin"/>
              <a:cs typeface="Cabin"/>
              <a:sym typeface="Cabin"/>
            </a:endParaRPr>
          </a:p>
        </p:txBody>
      </p:sp>
      <p:pic>
        <p:nvPicPr>
          <p:cNvPr id="418" name="Shape 418"/>
          <p:cNvPicPr preferRelativeResize="0"/>
          <p:nvPr/>
        </p:nvPicPr>
        <p:blipFill rotWithShape="1">
          <a:blip r:embed="rId7">
            <a:alphaModFix/>
          </a:blip>
          <a:srcRect/>
          <a:stretch/>
        </p:blipFill>
        <p:spPr>
          <a:xfrm>
            <a:off x="1219200" y="2438400"/>
            <a:ext cx="6757075" cy="4225682"/>
          </a:xfrm>
          <a:prstGeom prst="rect">
            <a:avLst/>
          </a:prstGeom>
          <a:noFill/>
          <a:ln>
            <a:noFill/>
          </a:ln>
        </p:spPr>
      </p:pic>
      <p:sp>
        <p:nvSpPr>
          <p:cNvPr id="2" name="Slide Number Placeholder 1"/>
          <p:cNvSpPr>
            <a:spLocks noGrp="1"/>
          </p:cNvSpPr>
          <p:nvPr>
            <p:ph type="sldNum" sz="quarter" idx="12"/>
          </p:nvPr>
        </p:nvSpPr>
        <p:spPr/>
        <p:txBody>
          <a:bodyPr/>
          <a:lstStyle/>
          <a:p>
            <a:fld id="{FE4BFB42-27A6-D741-BF16-11952B9FDEBC}" type="slidenum">
              <a:rPr lang="en-US" smtClean="0"/>
              <a:pPr/>
              <a:t>48</a:t>
            </a:fld>
            <a:endParaRPr lang="en-US"/>
          </a:p>
        </p:txBody>
      </p:sp>
    </p:spTree>
    <p:extLst>
      <p:ext uri="{BB962C8B-B14F-4D97-AF65-F5344CB8AC3E}">
        <p14:creationId xmlns:p14="http://schemas.microsoft.com/office/powerpoint/2010/main" val="2810397172"/>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xmlns:p14="http://schemas.microsoft.com/office/powerpoint/2010/main" spd="slow">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Creative Commons License</a:t>
            </a:r>
            <a:endParaRPr lang="en-US" dirty="0"/>
          </a:p>
        </p:txBody>
      </p:sp>
      <p:sp>
        <p:nvSpPr>
          <p:cNvPr id="7" name="Rectangle 6"/>
          <p:cNvSpPr/>
          <p:nvPr/>
        </p:nvSpPr>
        <p:spPr>
          <a:xfrm>
            <a:off x="2286000" y="2136339"/>
            <a:ext cx="4572000" cy="2585323"/>
          </a:xfrm>
          <a:prstGeom prst="rect">
            <a:avLst/>
          </a:prstGeom>
        </p:spPr>
        <p:txBody>
          <a:bodyPr>
            <a:spAutoFit/>
          </a:bodyPr>
          <a:lstStyle/>
          <a:p>
            <a:r>
              <a:rPr lang="en-US" dirty="0" smtClean="0"/>
              <a:t>This work. Managing Confidential information in research, by Micah Altman (http://redistricting.info) is licensed under the Creative Commons Attribution-Share Alike 3.0 United States License. To view a copy of this license, visit http://creativecommons.org/licenses/by-sa/3.0/us/ or send a letter to Creative Commons, 171 Second Street, Suite 300, San Francisco, California, 94105, USA.</a:t>
            </a:r>
            <a:endParaRPr lang="en-US" dirty="0"/>
          </a:p>
        </p:txBody>
      </p:sp>
      <p:pic>
        <p:nvPicPr>
          <p:cNvPr id="10" name="Picture 9"/>
          <p:cNvPicPr>
            <a:picLocks noChangeAspect="1"/>
          </p:cNvPicPr>
          <p:nvPr/>
        </p:nvPicPr>
        <p:blipFill>
          <a:blip r:embed="rId2"/>
          <a:stretch>
            <a:fillRect/>
          </a:stretch>
        </p:blipFill>
        <p:spPr>
          <a:xfrm>
            <a:off x="3886200" y="1600200"/>
            <a:ext cx="1117600" cy="393700"/>
          </a:xfrm>
          <a:prstGeom prst="rect">
            <a:avLst/>
          </a:prstGeom>
        </p:spPr>
      </p:pic>
      <p:sp>
        <p:nvSpPr>
          <p:cNvPr id="3" name="Slide Number Placeholder 2"/>
          <p:cNvSpPr>
            <a:spLocks noGrp="1"/>
          </p:cNvSpPr>
          <p:nvPr>
            <p:ph type="sldNum" sz="quarter" idx="12"/>
          </p:nvPr>
        </p:nvSpPr>
        <p:spPr/>
        <p:txBody>
          <a:bodyPr/>
          <a:lstStyle/>
          <a:p>
            <a:fld id="{FE4BFB42-27A6-D741-BF16-11952B9FDEBC}" type="slidenum">
              <a:rPr lang="en-US" smtClean="0"/>
              <a:pPr/>
              <a:t>49</a:t>
            </a:fld>
            <a:endParaRPr lang="en-US"/>
          </a:p>
        </p:txBody>
      </p:sp>
    </p:spTree>
    <p:extLst>
      <p:ext uri="{BB962C8B-B14F-4D97-AF65-F5344CB8AC3E}">
        <p14:creationId xmlns:p14="http://schemas.microsoft.com/office/powerpoint/2010/main" val="2884035142"/>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xmlns:p14="http://schemas.microsoft.com/office/powerpoint/2010/mai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4749"/>
            <a:ext cx="8229600" cy="1143000"/>
          </a:xfrm>
        </p:spPr>
        <p:txBody>
          <a:bodyPr/>
          <a:lstStyle/>
          <a:p>
            <a:r>
              <a:rPr lang="en-US" dirty="0" smtClean="0"/>
              <a:t>DISCLAIMER</a:t>
            </a:r>
            <a:endParaRPr lang="en-US" dirty="0"/>
          </a:p>
        </p:txBody>
      </p:sp>
      <p:sp>
        <p:nvSpPr>
          <p:cNvPr id="3" name="Content Placeholder 2"/>
          <p:cNvSpPr>
            <a:spLocks noGrp="1"/>
          </p:cNvSpPr>
          <p:nvPr>
            <p:ph idx="1"/>
          </p:nvPr>
        </p:nvSpPr>
        <p:spPr>
          <a:xfrm>
            <a:off x="457200" y="1447800"/>
            <a:ext cx="8229600" cy="4948414"/>
          </a:xfrm>
        </p:spPr>
        <p:txBody>
          <a:bodyPr>
            <a:normAutofit fontScale="70000" lnSpcReduction="20000"/>
          </a:bodyPr>
          <a:lstStyle/>
          <a:p>
            <a:pPr marL="0" indent="0">
              <a:buNone/>
            </a:pPr>
            <a:r>
              <a:rPr lang="en-US" sz="4000" dirty="0" smtClean="0"/>
              <a:t>These opinions are my own, they are not the opinions of MIT, Brookings, any of the project funders, nor (with the exception of co-authored previously published work)  my collaborators</a:t>
            </a:r>
          </a:p>
          <a:p>
            <a:pPr marL="0" indent="0">
              <a:buNone/>
            </a:pPr>
            <a:endParaRPr lang="en-US" sz="4000" dirty="0"/>
          </a:p>
          <a:p>
            <a:pPr marL="0" indent="0">
              <a:buNone/>
            </a:pPr>
            <a:r>
              <a:rPr lang="en-US" sz="4000" i="1" dirty="0" smtClean="0"/>
              <a:t>Secondary disclaimer</a:t>
            </a:r>
            <a:r>
              <a:rPr lang="en-US" sz="4000" i="1" dirty="0"/>
              <a:t>: </a:t>
            </a:r>
            <a:r>
              <a:rPr lang="en-US" sz="4000" dirty="0" smtClean="0"/>
              <a:t/>
            </a:r>
            <a:br>
              <a:rPr lang="en-US" sz="4000" dirty="0" smtClean="0"/>
            </a:br>
            <a:endParaRPr lang="en-US" sz="4000" dirty="0" smtClean="0"/>
          </a:p>
          <a:p>
            <a:pPr marL="0" indent="0" algn="ctr">
              <a:buNone/>
            </a:pPr>
            <a:r>
              <a:rPr lang="en-US" sz="4000" dirty="0" smtClean="0"/>
              <a:t>“</a:t>
            </a:r>
            <a:r>
              <a:rPr lang="en-US" sz="4000" dirty="0"/>
              <a:t>It’s tough to make predictions, especially about the future!</a:t>
            </a:r>
            <a:r>
              <a:rPr lang="en-US" sz="4000" dirty="0" smtClean="0"/>
              <a:t>”</a:t>
            </a:r>
          </a:p>
          <a:p>
            <a:pPr marL="0" indent="0" algn="ctr">
              <a:buNone/>
            </a:pPr>
            <a:r>
              <a:rPr lang="en-US" sz="4000" dirty="0" smtClean="0"/>
              <a:t>-</a:t>
            </a:r>
            <a:r>
              <a:rPr lang="en-US" sz="2600" dirty="0" smtClean="0"/>
              <a:t>- Attributed </a:t>
            </a:r>
            <a:r>
              <a:rPr lang="en-US" sz="2600" dirty="0"/>
              <a:t>to Woody Allen, Yogi Berra, Niels Bohr, Vint Cerf, Winston Churchill, Confucius, Disreali [sic], Freeman Dyson, Cecil B. Demille, Albert Einstein, Enrico Fermi, Edgar R. Fiedler, Bob Fourer, Sam Goldwyn, Allan Lamport, Groucho Marx, Dan Quayle, George Bernard Shaw, Casey Stengel, Will Rogers, M. Taub, Mark Twain, Kerr L. White, etc. </a:t>
            </a:r>
          </a:p>
          <a:p>
            <a:pPr marL="0" indent="0" algn="ctr">
              <a:buNone/>
            </a:pPr>
            <a:endParaRPr lang="en-US" dirty="0"/>
          </a:p>
          <a:p>
            <a:pPr marL="0" indent="0">
              <a:buNone/>
            </a:pPr>
            <a:endParaRPr lang="en-US" dirty="0" smtClean="0"/>
          </a:p>
        </p:txBody>
      </p:sp>
      <p:sp>
        <p:nvSpPr>
          <p:cNvPr id="5" name="Slide Number Placeholder 4"/>
          <p:cNvSpPr>
            <a:spLocks noGrp="1"/>
          </p:cNvSpPr>
          <p:nvPr>
            <p:ph type="sldNum" sz="quarter" idx="12"/>
          </p:nvPr>
        </p:nvSpPr>
        <p:spPr/>
        <p:txBody>
          <a:bodyPr/>
          <a:lstStyle/>
          <a:p>
            <a:fld id="{FE4BFB42-27A6-D741-BF16-11952B9FDEBC}" type="slidenum">
              <a:rPr lang="en-US" smtClean="0"/>
              <a:pPr/>
              <a:t>5</a:t>
            </a:fld>
            <a:endParaRPr lang="en-US"/>
          </a:p>
        </p:txBody>
      </p:sp>
    </p:spTree>
    <p:extLst>
      <p:ext uri="{BB962C8B-B14F-4D97-AF65-F5344CB8AC3E}">
        <p14:creationId xmlns:p14="http://schemas.microsoft.com/office/powerpoint/2010/main" val="2337976479"/>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xmlns:p14="http://schemas.microsoft.com/office/powerpoint/2010/mai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7620000" cy="609600"/>
          </a:xfrm>
        </p:spPr>
        <p:txBody>
          <a:bodyPr/>
          <a:lstStyle/>
          <a:p>
            <a:r>
              <a:rPr lang="en-US" dirty="0" smtClean="0"/>
              <a:t>Acknowledgements</a:t>
            </a:r>
            <a:endParaRPr lang="en-US" dirty="0"/>
          </a:p>
        </p:txBody>
      </p:sp>
      <p:sp>
        <p:nvSpPr>
          <p:cNvPr id="3" name="Content Placeholder 2"/>
          <p:cNvSpPr>
            <a:spLocks noGrp="1"/>
          </p:cNvSpPr>
          <p:nvPr>
            <p:ph idx="1"/>
          </p:nvPr>
        </p:nvSpPr>
        <p:spPr/>
        <p:txBody>
          <a:bodyPr/>
          <a:lstStyle/>
          <a:p>
            <a:pPr>
              <a:lnSpc>
                <a:spcPct val="80000"/>
              </a:lnSpc>
            </a:pPr>
            <a:r>
              <a:rPr lang="en-US" dirty="0" smtClean="0">
                <a:latin typeface="Gill Sans MT" charset="0"/>
                <a:cs typeface="ＭＳ Ｐゴシック" charset="0"/>
              </a:rPr>
              <a:t>Thanks to</a:t>
            </a:r>
            <a:r>
              <a:rPr lang="is-IS" dirty="0" smtClean="0">
                <a:latin typeface="Gill Sans MT" charset="0"/>
                <a:cs typeface="ＭＳ Ｐゴシック" charset="0"/>
              </a:rPr>
              <a:t>…</a:t>
            </a:r>
            <a:endParaRPr lang="en-US" dirty="0" smtClean="0">
              <a:latin typeface="Gill Sans MT" charset="0"/>
              <a:ea typeface="ＭＳ Ｐゴシック" charset="0"/>
              <a:cs typeface="ＭＳ Ｐゴシック" charset="0"/>
            </a:endParaRPr>
          </a:p>
          <a:p>
            <a:pPr lvl="1">
              <a:lnSpc>
                <a:spcPct val="80000"/>
              </a:lnSpc>
            </a:pPr>
            <a:r>
              <a:rPr lang="en-US" dirty="0" smtClean="0">
                <a:latin typeface="Gill Sans MT" charset="0"/>
                <a:ea typeface="ＭＳ Ｐゴシック" charset="0"/>
                <a:cs typeface="ＭＳ Ｐゴシック" charset="0"/>
              </a:rPr>
              <a:t>NDSA Coordinating Committee &amp; Working Group Chairs</a:t>
            </a:r>
          </a:p>
          <a:p>
            <a:pPr marL="274320" lvl="1" indent="0">
              <a:lnSpc>
                <a:spcPct val="80000"/>
              </a:lnSpc>
              <a:buNone/>
            </a:pPr>
            <a:endParaRPr lang="en-US" dirty="0" smtClean="0">
              <a:latin typeface="Gill Sans MT" charset="0"/>
              <a:ea typeface="ＭＳ Ｐゴシック" charset="0"/>
              <a:cs typeface="ＭＳ Ｐゴシック" charset="0"/>
            </a:endParaRPr>
          </a:p>
          <a:p>
            <a:pPr>
              <a:lnSpc>
                <a:spcPct val="80000"/>
              </a:lnSpc>
            </a:pPr>
            <a:r>
              <a:rPr lang="en-US" dirty="0" smtClean="0">
                <a:latin typeface="Gill Sans MT" charset="0"/>
                <a:ea typeface="ＭＳ Ｐゴシック" charset="0"/>
                <a:cs typeface="ＭＳ Ｐゴシック" charset="0"/>
              </a:rPr>
              <a:t>Research Support</a:t>
            </a:r>
          </a:p>
          <a:p>
            <a:pPr lvl="1">
              <a:lnSpc>
                <a:spcPct val="80000"/>
              </a:lnSpc>
            </a:pPr>
            <a:r>
              <a:rPr lang="en-US" dirty="0" smtClean="0">
                <a:latin typeface="Gill Sans MT" charset="0"/>
              </a:rPr>
              <a:t>MIT, IMLS</a:t>
            </a:r>
            <a:endParaRPr lang="fr-FR" dirty="0" smtClean="0">
              <a:latin typeface="Gill Sans MT" charset="0"/>
              <a:ea typeface="ＭＳ Ｐゴシック" charset="0"/>
            </a:endParaRPr>
          </a:p>
        </p:txBody>
      </p:sp>
      <p:sp>
        <p:nvSpPr>
          <p:cNvPr id="5" name="Slide Number Placeholder 4"/>
          <p:cNvSpPr>
            <a:spLocks noGrp="1"/>
          </p:cNvSpPr>
          <p:nvPr>
            <p:ph type="sldNum" sz="quarter" idx="12"/>
          </p:nvPr>
        </p:nvSpPr>
        <p:spPr/>
        <p:txBody>
          <a:bodyPr/>
          <a:lstStyle/>
          <a:p>
            <a:fld id="{FE4BFB42-27A6-D741-BF16-11952B9FDEBC}" type="slidenum">
              <a:rPr lang="en-US" smtClean="0"/>
              <a:pPr/>
              <a:t>6</a:t>
            </a:fld>
            <a:endParaRPr lang="en-US"/>
          </a:p>
        </p:txBody>
      </p:sp>
    </p:spTree>
    <p:extLst>
      <p:ext uri="{BB962C8B-B14F-4D97-AF65-F5344CB8AC3E}">
        <p14:creationId xmlns:p14="http://schemas.microsoft.com/office/powerpoint/2010/main" val="3701307917"/>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xmlns:p14="http://schemas.microsoft.com/office/powerpoint/2010/mai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Related Work</a:t>
            </a:r>
            <a:endParaRPr lang="en-US" dirty="0"/>
          </a:p>
        </p:txBody>
      </p:sp>
      <p:sp>
        <p:nvSpPr>
          <p:cNvPr id="3" name="Content Placeholder 2"/>
          <p:cNvSpPr>
            <a:spLocks noGrp="1"/>
          </p:cNvSpPr>
          <p:nvPr>
            <p:ph idx="1"/>
          </p:nvPr>
        </p:nvSpPr>
        <p:spPr>
          <a:xfrm>
            <a:off x="457200" y="1676400"/>
            <a:ext cx="8229600" cy="4773944"/>
          </a:xfrm>
        </p:spPr>
        <p:txBody>
          <a:bodyPr>
            <a:normAutofit fontScale="85000" lnSpcReduction="10000"/>
          </a:bodyPr>
          <a:lstStyle/>
          <a:p>
            <a:endParaRPr lang="en-US" sz="1600" dirty="0" smtClean="0">
              <a:latin typeface="Gill Sans MT" charset="0"/>
              <a:ea typeface="ＭＳ Ｐゴシック" charset="0"/>
              <a:cs typeface="ＭＳ Ｐゴシック" charset="0"/>
            </a:endParaRPr>
          </a:p>
          <a:p>
            <a:r>
              <a:rPr lang="en-US" sz="2000" dirty="0">
                <a:latin typeface="Gill Sans MT" charset="0"/>
                <a:cs typeface="ＭＳ Ｐゴシック" charset="0"/>
              </a:rPr>
              <a:t>Altman M, Bailey J, </a:t>
            </a:r>
            <a:r>
              <a:rPr lang="en-US" sz="2000" dirty="0" err="1">
                <a:latin typeface="Gill Sans MT" charset="0"/>
                <a:cs typeface="ＭＳ Ｐゴシック" charset="0"/>
              </a:rPr>
              <a:t>Cariani</a:t>
            </a:r>
            <a:r>
              <a:rPr lang="en-US" sz="2000" dirty="0">
                <a:latin typeface="Gill Sans MT" charset="0"/>
                <a:cs typeface="ＭＳ Ｐゴシック" charset="0"/>
              </a:rPr>
              <a:t> K, </a:t>
            </a:r>
            <a:r>
              <a:rPr lang="en-US" sz="2000" dirty="0" err="1">
                <a:latin typeface="Gill Sans MT" charset="0"/>
                <a:cs typeface="ＭＳ Ｐゴシック" charset="0"/>
              </a:rPr>
              <a:t>Corridan</a:t>
            </a:r>
            <a:r>
              <a:rPr lang="en-US" sz="2000" dirty="0">
                <a:latin typeface="Gill Sans MT" charset="0"/>
                <a:cs typeface="ＭＳ Ｐゴシック" charset="0"/>
              </a:rPr>
              <a:t> J, Crabtree J, </a:t>
            </a:r>
            <a:r>
              <a:rPr lang="en-US" sz="2000" dirty="0" err="1">
                <a:latin typeface="Gill Sans MT" charset="0"/>
                <a:cs typeface="ＭＳ Ｐゴシック" charset="0"/>
              </a:rPr>
              <a:t>Gallinger</a:t>
            </a:r>
            <a:r>
              <a:rPr lang="en-US" sz="2000" dirty="0">
                <a:latin typeface="Gill Sans MT" charset="0"/>
                <a:cs typeface="ＭＳ Ｐゴシック" charset="0"/>
              </a:rPr>
              <a:t> M, Goethals A, </a:t>
            </a:r>
            <a:r>
              <a:rPr lang="en-US" sz="2000" dirty="0" err="1">
                <a:latin typeface="Gill Sans MT" charset="0"/>
                <a:cs typeface="ＭＳ Ｐゴシック" charset="0"/>
              </a:rPr>
              <a:t>Grotke</a:t>
            </a:r>
            <a:r>
              <a:rPr lang="en-US" sz="2000" dirty="0">
                <a:latin typeface="Gill Sans MT" charset="0"/>
                <a:cs typeface="ＭＳ Ｐゴシック" charset="0"/>
              </a:rPr>
              <a:t> A, Hartman C, </a:t>
            </a:r>
            <a:r>
              <a:rPr lang="en-US" sz="2000" dirty="0" err="1">
                <a:latin typeface="Gill Sans MT" charset="0"/>
                <a:cs typeface="ＭＳ Ｐゴシック" charset="0"/>
              </a:rPr>
              <a:t>Lazorshak</a:t>
            </a:r>
            <a:r>
              <a:rPr lang="en-US" sz="2000" dirty="0">
                <a:latin typeface="Gill Sans MT" charset="0"/>
                <a:cs typeface="ＭＳ Ｐゴシック" charset="0"/>
              </a:rPr>
              <a:t> B, et al. 2015 </a:t>
            </a:r>
            <a:r>
              <a:rPr lang="en-US" sz="2000" i="1" dirty="0">
                <a:latin typeface="Gill Sans MT" charset="0"/>
                <a:cs typeface="ＭＳ Ｐゴシック" charset="0"/>
              </a:rPr>
              <a:t>National Agenda for Digital Stewardship</a:t>
            </a:r>
            <a:r>
              <a:rPr lang="en-US" sz="2000" u="sng" dirty="0">
                <a:latin typeface="Gill Sans MT" charset="0"/>
                <a:cs typeface="ＭＳ Ｐゴシック" charset="0"/>
              </a:rPr>
              <a:t>. National Digital Stewardship Alliance </a:t>
            </a:r>
            <a:r>
              <a:rPr lang="en-US" sz="2000" dirty="0">
                <a:latin typeface="Gill Sans MT" charset="0"/>
                <a:cs typeface="ＭＳ Ｐゴシック" charset="0"/>
              </a:rPr>
              <a:t>(NDSA); 2014</a:t>
            </a:r>
            <a:r>
              <a:rPr lang="en-US" sz="2000" dirty="0" smtClean="0">
                <a:latin typeface="Gill Sans MT" charset="0"/>
                <a:cs typeface="ＭＳ Ｐゴシック" charset="0"/>
              </a:rPr>
              <a:t>.</a:t>
            </a:r>
          </a:p>
          <a:p>
            <a:r>
              <a:rPr lang="en-US" sz="2000" dirty="0" smtClean="0">
                <a:latin typeface="Gill Sans MT" charset="0"/>
                <a:cs typeface="ＭＳ Ｐゴシック" charset="0"/>
              </a:rPr>
              <a:t>Altman </a:t>
            </a:r>
            <a:r>
              <a:rPr lang="en-US" sz="2000" dirty="0">
                <a:latin typeface="Gill Sans MT" charset="0"/>
                <a:cs typeface="ＭＳ Ｐゴシック" charset="0"/>
              </a:rPr>
              <a:t>M, Bailey J, </a:t>
            </a:r>
            <a:r>
              <a:rPr lang="en-US" sz="2000" dirty="0" err="1">
                <a:latin typeface="Gill Sans MT" charset="0"/>
                <a:cs typeface="ＭＳ Ｐゴシック" charset="0"/>
              </a:rPr>
              <a:t>Cariani</a:t>
            </a:r>
            <a:r>
              <a:rPr lang="en-US" sz="2000" dirty="0">
                <a:latin typeface="Gill Sans MT" charset="0"/>
                <a:cs typeface="ＭＳ Ｐゴシック" charset="0"/>
              </a:rPr>
              <a:t> K, </a:t>
            </a:r>
            <a:r>
              <a:rPr lang="en-US" sz="2000" dirty="0" err="1">
                <a:latin typeface="Gill Sans MT" charset="0"/>
                <a:cs typeface="ＭＳ Ｐゴシック" charset="0"/>
              </a:rPr>
              <a:t>Gallinger</a:t>
            </a:r>
            <a:r>
              <a:rPr lang="en-US" sz="2000" dirty="0">
                <a:latin typeface="Gill Sans MT" charset="0"/>
                <a:cs typeface="ＭＳ Ｐゴシック" charset="0"/>
              </a:rPr>
              <a:t> M, </a:t>
            </a:r>
            <a:r>
              <a:rPr lang="en-US" sz="2000" dirty="0" err="1">
                <a:latin typeface="Gill Sans MT" charset="0"/>
                <a:cs typeface="ＭＳ Ｐゴシック" charset="0"/>
              </a:rPr>
              <a:t>Mandelbaum</a:t>
            </a:r>
            <a:r>
              <a:rPr lang="en-US" sz="2000" dirty="0">
                <a:latin typeface="Gill Sans MT" charset="0"/>
                <a:cs typeface="ＭＳ Ｐゴシック" charset="0"/>
              </a:rPr>
              <a:t> J, Owens T. </a:t>
            </a:r>
            <a:r>
              <a:rPr lang="en-US" sz="2000" i="1" dirty="0">
                <a:latin typeface="Gill Sans MT" charset="0"/>
                <a:cs typeface="ＭＳ Ｐゴシック" charset="0"/>
              </a:rPr>
              <a:t>NDSA Storage Report: Reflections on National Digital Stewardship Alliance Member Approaches to Preservation Storage Technologie</a:t>
            </a:r>
            <a:r>
              <a:rPr lang="en-US" sz="2000" dirty="0">
                <a:latin typeface="Gill Sans MT" charset="0"/>
                <a:cs typeface="ＭＳ Ｐゴシック" charset="0"/>
              </a:rPr>
              <a:t>s. </a:t>
            </a:r>
            <a:r>
              <a:rPr lang="en-US" sz="2000" u="sng" dirty="0">
                <a:latin typeface="Gill Sans MT" charset="0"/>
                <a:cs typeface="ＭＳ Ｐゴシック" charset="0"/>
              </a:rPr>
              <a:t>D-Lib </a:t>
            </a:r>
            <a:r>
              <a:rPr lang="en-US" sz="2000" dirty="0" smtClean="0">
                <a:latin typeface="Gill Sans MT" charset="0"/>
                <a:cs typeface="ＭＳ Ｐゴシック" charset="0"/>
              </a:rPr>
              <a:t>. </a:t>
            </a:r>
            <a:r>
              <a:rPr lang="en-US" sz="2000" dirty="0">
                <a:latin typeface="Gill Sans MT" charset="0"/>
                <a:cs typeface="ＭＳ Ｐゴシック" charset="0"/>
              </a:rPr>
              <a:t>2013;19(5/6).</a:t>
            </a:r>
            <a:endParaRPr lang="en-US" sz="2000" dirty="0" smtClean="0">
              <a:latin typeface="Gill Sans MT" charset="0"/>
              <a:cs typeface="ＭＳ Ｐゴシック" charset="0"/>
            </a:endParaRPr>
          </a:p>
          <a:p>
            <a:r>
              <a:rPr lang="en-US" sz="2000" dirty="0" smtClean="0">
                <a:latin typeface="Gill Sans MT" charset="0"/>
                <a:cs typeface="ＭＳ Ｐゴシック" charset="0"/>
              </a:rPr>
              <a:t>Altman </a:t>
            </a:r>
            <a:r>
              <a:rPr lang="en-US" sz="2000" dirty="0">
                <a:latin typeface="Gill Sans MT" charset="0"/>
                <a:cs typeface="ＭＳ Ｐゴシック" charset="0"/>
              </a:rPr>
              <a:t>M, Crabtree J. </a:t>
            </a:r>
            <a:r>
              <a:rPr lang="en-US" sz="2000" i="1" dirty="0">
                <a:latin typeface="Gill Sans MT" charset="0"/>
                <a:cs typeface="ＭＳ Ｐゴシック" charset="0"/>
              </a:rPr>
              <a:t>Using the </a:t>
            </a:r>
            <a:r>
              <a:rPr lang="en-US" sz="2000" i="1" dirty="0" err="1">
                <a:latin typeface="Gill Sans MT" charset="0"/>
                <a:cs typeface="ＭＳ Ｐゴシック" charset="0"/>
              </a:rPr>
              <a:t>SafeArchive</a:t>
            </a:r>
            <a:r>
              <a:rPr lang="en-US" sz="2000" i="1" dirty="0">
                <a:latin typeface="Gill Sans MT" charset="0"/>
                <a:cs typeface="ＭＳ Ｐゴシック" charset="0"/>
              </a:rPr>
              <a:t> System : TRAC-Based Auditing of LOCKSS</a:t>
            </a:r>
            <a:r>
              <a:rPr lang="en-US" sz="2000" dirty="0">
                <a:latin typeface="Gill Sans MT" charset="0"/>
                <a:cs typeface="ＭＳ Ｐゴシック" charset="0"/>
              </a:rPr>
              <a:t>, in </a:t>
            </a:r>
            <a:r>
              <a:rPr lang="en-US" sz="2000" u="sng" dirty="0">
                <a:latin typeface="Gill Sans MT" charset="0"/>
                <a:cs typeface="ＭＳ Ｐゴシック" charset="0"/>
              </a:rPr>
              <a:t>Archiving 2011</a:t>
            </a:r>
            <a:r>
              <a:rPr lang="en-US" sz="2000" dirty="0">
                <a:latin typeface="Gill Sans MT" charset="0"/>
                <a:cs typeface="ＭＳ Ｐゴシック" charset="0"/>
              </a:rPr>
              <a:t>. Society for Imaging Science and Technology; 2011:165–170</a:t>
            </a:r>
            <a:r>
              <a:rPr lang="en-US" sz="2000" dirty="0" smtClean="0">
                <a:latin typeface="Gill Sans MT" charset="0"/>
                <a:cs typeface="ＭＳ Ｐゴシック" charset="0"/>
              </a:rPr>
              <a:t>.</a:t>
            </a:r>
            <a:endParaRPr lang="en-US" sz="2000" dirty="0">
              <a:latin typeface="Gill Sans MT" charset="0"/>
              <a:cs typeface="ＭＳ Ｐゴシック" charset="0"/>
            </a:endParaRPr>
          </a:p>
          <a:p>
            <a:r>
              <a:rPr lang="en-US" sz="2000" dirty="0" smtClean="0">
                <a:latin typeface="Gill Sans MT" charset="0"/>
                <a:cs typeface="ＭＳ Ｐゴシック" charset="0"/>
              </a:rPr>
              <a:t>Altman </a:t>
            </a:r>
            <a:r>
              <a:rPr lang="en-US" sz="2000" dirty="0">
                <a:latin typeface="Gill Sans MT" charset="0"/>
                <a:cs typeface="ＭＳ Ｐゴシック" charset="0"/>
              </a:rPr>
              <a:t>M, Beecher B, Crabtree J. </a:t>
            </a:r>
            <a:r>
              <a:rPr lang="en-US" sz="2000" i="1" dirty="0">
                <a:latin typeface="Gill Sans MT" charset="0"/>
                <a:cs typeface="ＭＳ Ｐゴシック" charset="0"/>
              </a:rPr>
              <a:t>A Prototype Platform for Policy-Based Archival Replication.</a:t>
            </a:r>
            <a:r>
              <a:rPr lang="en-US" sz="2000" dirty="0">
                <a:latin typeface="Gill Sans MT" charset="0"/>
                <a:cs typeface="ＭＳ Ｐゴシック" charset="0"/>
              </a:rPr>
              <a:t> </a:t>
            </a:r>
            <a:r>
              <a:rPr lang="en-US" sz="2000" u="sng" dirty="0">
                <a:latin typeface="Gill Sans MT" charset="0"/>
                <a:cs typeface="ＭＳ Ｐゴシック" charset="0"/>
              </a:rPr>
              <a:t>Against the </a:t>
            </a:r>
            <a:r>
              <a:rPr lang="en-US" sz="2000" u="sng" dirty="0" smtClean="0">
                <a:latin typeface="Gill Sans MT" charset="0"/>
                <a:cs typeface="ＭＳ Ｐゴシック" charset="0"/>
              </a:rPr>
              <a:t>Grain</a:t>
            </a:r>
            <a:r>
              <a:rPr lang="en-US" sz="2000" dirty="0" smtClean="0">
                <a:latin typeface="Gill Sans MT" charset="0"/>
                <a:cs typeface="ＭＳ Ｐゴシック" charset="0"/>
              </a:rPr>
              <a:t>. </a:t>
            </a:r>
            <a:r>
              <a:rPr lang="en-US" sz="2000" dirty="0">
                <a:latin typeface="Gill Sans MT" charset="0"/>
                <a:cs typeface="ＭＳ Ｐゴシック" charset="0"/>
              </a:rPr>
              <a:t>2009;21:44–47</a:t>
            </a:r>
            <a:r>
              <a:rPr lang="en-US" sz="2000" dirty="0" smtClean="0">
                <a:latin typeface="Gill Sans MT" charset="0"/>
                <a:cs typeface="ＭＳ Ｐゴシック" charset="0"/>
              </a:rPr>
              <a:t>.</a:t>
            </a:r>
            <a:endParaRPr lang="en-US" sz="2000" dirty="0" smtClean="0">
              <a:latin typeface="Gill Sans MT" charset="0"/>
              <a:ea typeface="ＭＳ Ｐゴシック" charset="0"/>
              <a:cs typeface="ＭＳ Ｐゴシック" charset="0"/>
            </a:endParaRPr>
          </a:p>
          <a:p>
            <a:pPr marL="0" indent="0">
              <a:buNone/>
            </a:pPr>
            <a:endParaRPr lang="en-US" sz="2000" dirty="0">
              <a:latin typeface="Gill Sans MT" charset="0"/>
              <a:cs typeface="ＭＳ Ｐゴシック" charset="0"/>
            </a:endParaRPr>
          </a:p>
          <a:p>
            <a:pPr marL="0" indent="0">
              <a:buNone/>
            </a:pPr>
            <a:endParaRPr lang="en-US" sz="1900" dirty="0" smtClean="0">
              <a:latin typeface="Gill Sans MT" charset="0"/>
              <a:ea typeface="ＭＳ Ｐゴシック" charset="0"/>
              <a:cs typeface="ＭＳ Ｐゴシック" charset="0"/>
            </a:endParaRPr>
          </a:p>
          <a:p>
            <a:pPr marL="0" indent="0" algn="ctr">
              <a:buNone/>
            </a:pPr>
            <a:r>
              <a:rPr lang="en-US" sz="2400" b="1" dirty="0" smtClean="0">
                <a:latin typeface="Gill Sans MT" charset="0"/>
                <a:cs typeface="ＭＳ Ｐゴシック" charset="0"/>
              </a:rPr>
              <a:t>Reprints </a:t>
            </a:r>
            <a:r>
              <a:rPr lang="en-US" sz="2400" b="1" dirty="0">
                <a:latin typeface="Gill Sans MT" charset="0"/>
                <a:cs typeface="ＭＳ Ｐゴシック" charset="0"/>
              </a:rPr>
              <a:t>available </a:t>
            </a:r>
            <a:r>
              <a:rPr lang="en-US" sz="2400" b="1" dirty="0" smtClean="0">
                <a:latin typeface="Gill Sans MT" charset="0"/>
                <a:cs typeface="ＭＳ Ｐゴシック" charset="0"/>
              </a:rPr>
              <a:t>from: </a:t>
            </a:r>
          </a:p>
          <a:p>
            <a:pPr marL="0" indent="0" algn="ctr">
              <a:buNone/>
            </a:pPr>
            <a:r>
              <a:rPr lang="en-US" sz="2400" dirty="0" smtClean="0">
                <a:latin typeface="Gill Sans MT" charset="0"/>
                <a:cs typeface="ＭＳ Ｐゴシック" charset="0"/>
                <a:hlinkClick r:id="rId3"/>
              </a:rPr>
              <a:t>informatics.mit.edu</a:t>
            </a:r>
            <a:r>
              <a:rPr lang="en-US" sz="2400" dirty="0" smtClean="0">
                <a:latin typeface="Gill Sans MT" charset="0"/>
                <a:cs typeface="ＭＳ Ｐゴシック" charset="0"/>
              </a:rPr>
              <a:t> </a:t>
            </a:r>
          </a:p>
          <a:p>
            <a:pPr marL="0" indent="0" algn="ctr">
              <a:buNone/>
            </a:pPr>
            <a:r>
              <a:rPr lang="en-US" sz="2400" b="1" dirty="0" smtClean="0">
                <a:latin typeface="Gill Sans MT" charset="0"/>
                <a:cs typeface="ＭＳ Ｐゴシック" charset="0"/>
              </a:rPr>
              <a:t>Code available from:</a:t>
            </a:r>
            <a:endParaRPr lang="en-US" sz="5200" b="1" dirty="0">
              <a:latin typeface="Gill Sans MT" charset="0"/>
              <a:cs typeface="ＭＳ Ｐゴシック" charset="0"/>
            </a:endParaRPr>
          </a:p>
          <a:p>
            <a:pPr marL="0" indent="0" algn="ctr">
              <a:buNone/>
            </a:pPr>
            <a:r>
              <a:rPr lang="en-US" sz="2400" dirty="0" smtClean="0">
                <a:latin typeface="Gill Sans MT" charset="0"/>
                <a:cs typeface="ＭＳ Ｐゴシック" charset="0"/>
                <a:hlinkClick r:id="rId4"/>
              </a:rPr>
              <a:t>github.com</a:t>
            </a:r>
            <a:r>
              <a:rPr lang="en-US" sz="2400" dirty="0">
                <a:latin typeface="Gill Sans MT" charset="0"/>
                <a:cs typeface="ＭＳ Ｐゴシック" charset="0"/>
                <a:hlinkClick r:id="rId4"/>
              </a:rPr>
              <a:t>/MIT-</a:t>
            </a:r>
            <a:r>
              <a:rPr lang="en-US" sz="2400" dirty="0" smtClean="0">
                <a:latin typeface="Gill Sans MT" charset="0"/>
                <a:cs typeface="ＭＳ Ｐゴシック" charset="0"/>
                <a:hlinkClick r:id="rId4"/>
              </a:rPr>
              <a:t>Informatics</a:t>
            </a:r>
            <a:r>
              <a:rPr lang="en-US" sz="2400" dirty="0" smtClean="0">
                <a:latin typeface="Gill Sans MT" charset="0"/>
                <a:cs typeface="ＭＳ Ｐゴシック" charset="0"/>
              </a:rPr>
              <a:t> </a:t>
            </a:r>
          </a:p>
          <a:p>
            <a:pPr>
              <a:lnSpc>
                <a:spcPct val="50000"/>
              </a:lnSpc>
            </a:pPr>
            <a:endParaRPr lang="en-US" sz="3600" dirty="0" smtClean="0">
              <a:latin typeface="Gill Sans MT" charset="0"/>
            </a:endParaRPr>
          </a:p>
          <a:p>
            <a:pPr>
              <a:lnSpc>
                <a:spcPct val="50000"/>
              </a:lnSpc>
            </a:pPr>
            <a:endParaRPr lang="en-US" sz="3600" dirty="0" smtClean="0">
              <a:latin typeface="Gill Sans MT" charset="0"/>
              <a:ea typeface="ＭＳ Ｐゴシック" charset="0"/>
              <a:cs typeface="ＭＳ Ｐゴシック" charset="0"/>
            </a:endParaRPr>
          </a:p>
          <a:p>
            <a:pPr marL="0" indent="0">
              <a:lnSpc>
                <a:spcPct val="60000"/>
              </a:lnSpc>
              <a:buNone/>
            </a:pPr>
            <a:endParaRPr lang="en-US" b="1" dirty="0">
              <a:latin typeface="Gill Sans MT" charset="0"/>
              <a:ea typeface="ＭＳ Ｐゴシック" charset="0"/>
              <a:cs typeface="ＭＳ Ｐゴシック" charset="0"/>
            </a:endParaRPr>
          </a:p>
          <a:p>
            <a:pPr>
              <a:lnSpc>
                <a:spcPct val="80000"/>
              </a:lnSpc>
            </a:pPr>
            <a:endParaRPr lang="en-US" dirty="0" smtClean="0">
              <a:latin typeface="Gill Sans MT" charset="0"/>
              <a:ea typeface="ＭＳ Ｐゴシック" charset="0"/>
              <a:cs typeface="ＭＳ Ｐゴシック" charset="0"/>
            </a:endParaRPr>
          </a:p>
        </p:txBody>
      </p:sp>
      <p:sp>
        <p:nvSpPr>
          <p:cNvPr id="5" name="Slide Number Placeholder 4"/>
          <p:cNvSpPr>
            <a:spLocks noGrp="1"/>
          </p:cNvSpPr>
          <p:nvPr>
            <p:ph type="sldNum" sz="quarter" idx="12"/>
          </p:nvPr>
        </p:nvSpPr>
        <p:spPr/>
        <p:txBody>
          <a:bodyPr/>
          <a:lstStyle/>
          <a:p>
            <a:fld id="{FE4BFB42-27A6-D741-BF16-11952B9FDEBC}" type="slidenum">
              <a:rPr lang="en-US" smtClean="0"/>
              <a:pPr/>
              <a:t>7</a:t>
            </a:fld>
            <a:endParaRPr lang="en-US"/>
          </a:p>
        </p:txBody>
      </p:sp>
    </p:spTree>
    <p:extLst>
      <p:ext uri="{BB962C8B-B14F-4D97-AF65-F5344CB8AC3E}">
        <p14:creationId xmlns:p14="http://schemas.microsoft.com/office/powerpoint/2010/main" val="2199263988"/>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xmlns:p14="http://schemas.microsoft.com/office/powerpoint/2010/mai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a:latin typeface="Arial" charset="0"/>
              </a:rPr>
              <a:t>Problem to Solve</a:t>
            </a:r>
          </a:p>
        </p:txBody>
      </p:sp>
      <p:sp>
        <p:nvSpPr>
          <p:cNvPr id="4099" name="Content Placeholder 2"/>
          <p:cNvSpPr>
            <a:spLocks noGrp="1"/>
          </p:cNvSpPr>
          <p:nvPr>
            <p:ph idx="1"/>
          </p:nvPr>
        </p:nvSpPr>
        <p:spPr>
          <a:xfrm>
            <a:off x="304800" y="1676400"/>
            <a:ext cx="8458200" cy="4525963"/>
          </a:xfrm>
        </p:spPr>
        <p:txBody>
          <a:bodyPr/>
          <a:lstStyle/>
          <a:p>
            <a:r>
              <a:rPr lang="en-US" sz="2400">
                <a:latin typeface="Arial" charset="0"/>
              </a:rPr>
              <a:t>How to protect a large, valuable, digital document collection</a:t>
            </a:r>
          </a:p>
          <a:p>
            <a:pPr lvl="1"/>
            <a:r>
              <a:rPr lang="en-US" sz="2000">
                <a:latin typeface="Arial" charset="0"/>
              </a:rPr>
              <a:t>How many copies do you need to keep it safe?</a:t>
            </a:r>
          </a:p>
          <a:p>
            <a:pPr lvl="1"/>
            <a:r>
              <a:rPr lang="en-US" sz="2000">
                <a:latin typeface="Arial" charset="0"/>
              </a:rPr>
              <a:t>Where to put the copies?</a:t>
            </a:r>
          </a:p>
          <a:p>
            <a:pPr lvl="1"/>
            <a:r>
              <a:rPr lang="en-US" sz="2000">
                <a:latin typeface="Arial" charset="0"/>
              </a:rPr>
              <a:t>Are you sure they're still there? </a:t>
            </a:r>
          </a:p>
          <a:p>
            <a:pPr lvl="1"/>
            <a:r>
              <a:rPr lang="en-US" sz="2000">
                <a:latin typeface="Arial" charset="0"/>
              </a:rPr>
              <a:t>Whether to use compression, encryption, … ?</a:t>
            </a:r>
          </a:p>
          <a:p>
            <a:r>
              <a:rPr lang="en-US" sz="2400">
                <a:latin typeface="Arial" charset="0"/>
              </a:rPr>
              <a:t>Not much hard data on which to base policy decisions</a:t>
            </a:r>
          </a:p>
          <a:p>
            <a:r>
              <a:rPr lang="en-US" sz="2400">
                <a:latin typeface="Arial" charset="0"/>
              </a:rPr>
              <a:t>We developed a flexible, replicable simulation framework</a:t>
            </a:r>
          </a:p>
          <a:p>
            <a:r>
              <a:rPr lang="en-US" sz="2400">
                <a:latin typeface="Arial" charset="0"/>
                <a:cs typeface="ＭＳ Ｐゴシック" charset="0"/>
              </a:rPr>
              <a:t>We aim to provide some guidance, based on some common, but not universal, calibration points.</a:t>
            </a:r>
          </a:p>
        </p:txBody>
      </p:sp>
      <p:sp>
        <p:nvSpPr>
          <p:cNvPr id="2" name="Slide Number Placeholder 1"/>
          <p:cNvSpPr>
            <a:spLocks noGrp="1"/>
          </p:cNvSpPr>
          <p:nvPr>
            <p:ph type="sldNum" sz="quarter" idx="12"/>
          </p:nvPr>
        </p:nvSpPr>
        <p:spPr/>
        <p:txBody>
          <a:bodyPr/>
          <a:lstStyle/>
          <a:p>
            <a:fld id="{FE4BFB42-27A6-D741-BF16-11952B9FDEBC}" type="slidenum">
              <a:rPr lang="en-US" smtClean="0"/>
              <a:pPr/>
              <a:t>8</a:t>
            </a:fld>
            <a:endParaRPr lang="en-US"/>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p:cNvSpPr>
            <a:spLocks noGrp="1"/>
          </p:cNvSpPr>
          <p:nvPr>
            <p:ph type="title"/>
          </p:nvPr>
        </p:nvSpPr>
        <p:spPr/>
        <p:txBody>
          <a:bodyPr/>
          <a:lstStyle/>
          <a:p>
            <a:r>
              <a:rPr lang="en-US">
                <a:latin typeface="Arial" charset="0"/>
              </a:rPr>
              <a:t>The Model We're Using</a:t>
            </a:r>
          </a:p>
        </p:txBody>
      </p:sp>
      <p:sp>
        <p:nvSpPr>
          <p:cNvPr id="5123" name="Content Placeholder 2"/>
          <p:cNvSpPr>
            <a:spLocks noGrp="1"/>
          </p:cNvSpPr>
          <p:nvPr>
            <p:ph idx="1"/>
          </p:nvPr>
        </p:nvSpPr>
        <p:spPr/>
        <p:txBody>
          <a:bodyPr/>
          <a:lstStyle/>
          <a:p>
            <a:r>
              <a:rPr lang="en-US" dirty="0">
                <a:latin typeface="Arial" charset="0"/>
              </a:rPr>
              <a:t>You have a collection of digital documents</a:t>
            </a:r>
          </a:p>
          <a:p>
            <a:r>
              <a:rPr lang="en-US" dirty="0">
                <a:latin typeface="Arial" charset="0"/>
              </a:rPr>
              <a:t>You contract with some outside agencies to store copies of your collection</a:t>
            </a:r>
          </a:p>
          <a:p>
            <a:pPr lvl="1"/>
            <a:r>
              <a:rPr lang="en-US" dirty="0">
                <a:latin typeface="Arial" charset="0"/>
              </a:rPr>
              <a:t>Specialized servers</a:t>
            </a:r>
          </a:p>
          <a:p>
            <a:pPr lvl="1"/>
            <a:r>
              <a:rPr lang="en-US" dirty="0">
                <a:latin typeface="Arial" charset="0"/>
              </a:rPr>
              <a:t>Commercial cloud storage providers</a:t>
            </a:r>
          </a:p>
          <a:p>
            <a:pPr lvl="2"/>
            <a:r>
              <a:rPr lang="en-US" dirty="0">
                <a:latin typeface="Arial" charset="0"/>
              </a:rPr>
              <a:t>Amazon, Google, Rackspace, </a:t>
            </a:r>
            <a:r>
              <a:rPr lang="en-US" dirty="0" err="1">
                <a:latin typeface="Arial" charset="0"/>
              </a:rPr>
              <a:t>BackBlaze</a:t>
            </a:r>
            <a:r>
              <a:rPr lang="en-US" dirty="0">
                <a:latin typeface="Arial" charset="0"/>
              </a:rPr>
              <a:t>, Dropbox, ...</a:t>
            </a:r>
          </a:p>
          <a:p>
            <a:r>
              <a:rPr lang="en-US" dirty="0">
                <a:latin typeface="Arial" charset="0"/>
              </a:rPr>
              <a:t>You "audit" the servers with some frequency</a:t>
            </a:r>
          </a:p>
          <a:p>
            <a:pPr lvl="1"/>
            <a:r>
              <a:rPr lang="en-US" dirty="0">
                <a:latin typeface="Arial" charset="0"/>
              </a:rPr>
              <a:t>Do they still have copies of all documents?</a:t>
            </a:r>
          </a:p>
          <a:p>
            <a:pPr lvl="1"/>
            <a:r>
              <a:rPr lang="en-US" dirty="0">
                <a:latin typeface="Arial" charset="0"/>
              </a:rPr>
              <a:t>Replace any copies missing or corrupted</a:t>
            </a:r>
          </a:p>
        </p:txBody>
      </p:sp>
      <p:sp>
        <p:nvSpPr>
          <p:cNvPr id="2" name="Slide Number Placeholder 1"/>
          <p:cNvSpPr>
            <a:spLocks noGrp="1"/>
          </p:cNvSpPr>
          <p:nvPr>
            <p:ph type="sldNum" sz="quarter" idx="12"/>
          </p:nvPr>
        </p:nvSpPr>
        <p:spPr/>
        <p:txBody>
          <a:bodyPr/>
          <a:lstStyle/>
          <a:p>
            <a:fld id="{FE4BFB42-27A6-D741-BF16-11952B9FDEBC}" type="slidenum">
              <a:rPr lang="en-US" smtClean="0"/>
              <a:pPr/>
              <a:t>9</a:t>
            </a:fld>
            <a:endParaRPr lang="en-US"/>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2552</TotalTime>
  <Words>1781</Words>
  <Application>Microsoft Office PowerPoint</Application>
  <PresentationFormat>On-screen Show (4:3)</PresentationFormat>
  <Paragraphs>419</Paragraphs>
  <Slides>49</Slides>
  <Notes>6</Notes>
  <HiddenSlides>0</HiddenSlides>
  <MMClips>0</MMClips>
  <ScaleCrop>false</ScaleCrop>
  <HeadingPairs>
    <vt:vector size="4" baseType="variant">
      <vt:variant>
        <vt:lpstr>Theme</vt:lpstr>
      </vt:variant>
      <vt:variant>
        <vt:i4>1</vt:i4>
      </vt:variant>
      <vt:variant>
        <vt:lpstr>Slide Titles</vt:lpstr>
      </vt:variant>
      <vt:variant>
        <vt:i4>49</vt:i4>
      </vt:variant>
    </vt:vector>
  </HeadingPairs>
  <TitlesOfParts>
    <vt:vector size="50" baseType="lpstr">
      <vt:lpstr>Default Design</vt:lpstr>
      <vt:lpstr>PowerPoint Presentation</vt:lpstr>
      <vt:lpstr>How Many Copies Is Enough? A Flexible, Replicable Simulation Framework  for Assessing Storage Risk</vt:lpstr>
      <vt:lpstr>Roadmap</vt:lpstr>
      <vt:lpstr>PowerPoint Presentation</vt:lpstr>
      <vt:lpstr>DISCLAIMER</vt:lpstr>
      <vt:lpstr>Acknowledgements</vt:lpstr>
      <vt:lpstr>Related Work</vt:lpstr>
      <vt:lpstr>Problem to Solve</vt:lpstr>
      <vt:lpstr>The Model We're Using</vt:lpstr>
      <vt:lpstr>PowerPoint Presentation</vt:lpstr>
      <vt:lpstr>Digital Simulation Programs</vt:lpstr>
      <vt:lpstr>Our Basic Data, to Extrapolate</vt:lpstr>
      <vt:lpstr>Assumptions</vt:lpstr>
      <vt:lpstr>PowerPoint Presentation</vt:lpstr>
      <vt:lpstr>Multi-Level Failure Model</vt:lpstr>
      <vt:lpstr>Simulation Parameters</vt:lpstr>
      <vt:lpstr>Real World Assumptions</vt:lpstr>
      <vt:lpstr>Document Fragility Assumption</vt:lpstr>
      <vt:lpstr>Modeling Selected Threats</vt:lpstr>
      <vt:lpstr>One Copy?  All Losses Are Permanent Losses</vt:lpstr>
      <vt:lpstr>Observations</vt:lpstr>
      <vt:lpstr>Good News &amp; Bad News</vt:lpstr>
      <vt:lpstr>Two Copies?  Definitely Not Enough</vt:lpstr>
      <vt:lpstr>Three Copies?  Marginal</vt:lpstr>
      <vt:lpstr>Four Copies?  Looks Good</vt:lpstr>
      <vt:lpstr>Five Copies?  Works</vt:lpstr>
      <vt:lpstr>Size Doesn't Matter (for Modeling)</vt:lpstr>
      <vt:lpstr>Initial State With  Small and Large Files</vt:lpstr>
      <vt:lpstr>Errors Are More Likely to Strike Larger Targets, Proportionally</vt:lpstr>
      <vt:lpstr>Measured Doc Losses  vs Sizes and Lifetimes</vt:lpstr>
      <vt:lpstr>10X Larger Docs (50 MB)</vt:lpstr>
      <vt:lpstr>100X Larger (500 MB)</vt:lpstr>
      <vt:lpstr>1000X Larger (5000 MB)</vt:lpstr>
      <vt:lpstr>Re-scale Lifetimes to  Match Various Sizes</vt:lpstr>
      <vt:lpstr>Several Auditing Strategies</vt:lpstr>
      <vt:lpstr>Audit Assumptions</vt:lpstr>
      <vt:lpstr>Tricky Audits Don't Help</vt:lpstr>
      <vt:lpstr>Random Selection Leaves Errors</vt:lpstr>
      <vt:lpstr>Summary Observations – Phase 1</vt:lpstr>
      <vt:lpstr>Extensions [In Progress]</vt:lpstr>
      <vt:lpstr>Document Fragility</vt:lpstr>
      <vt:lpstr>Modeling Compression</vt:lpstr>
      <vt:lpstr>Institutional Failures Are Dangerous</vt:lpstr>
      <vt:lpstr>Single-Point of Institutional Failure</vt:lpstr>
      <vt:lpstr>Modeling Encryption, Formats</vt:lpstr>
      <vt:lpstr>What Next – Data Interpolation…</vt:lpstr>
      <vt:lpstr>Additional References</vt:lpstr>
      <vt:lpstr>Questions?</vt:lpstr>
      <vt:lpstr>Creative Commons License</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Richard Landau</dc:creator>
  <cp:lastModifiedBy>landau</cp:lastModifiedBy>
  <cp:revision>324</cp:revision>
  <cp:lastPrinted>1601-01-01T00:00:00Z</cp:lastPrinted>
  <dcterms:created xsi:type="dcterms:W3CDTF">1601-01-01T00:00:00Z</dcterms:created>
  <dcterms:modified xsi:type="dcterms:W3CDTF">2015-11-09T18:35:15Z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1</vt:i4>
  </property>
</Properties>
</file>